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1"/>
  </p:notesMasterIdLst>
  <p:handoutMasterIdLst>
    <p:handoutMasterId r:id="rId22"/>
  </p:handoutMasterIdLst>
  <p:sldIdLst>
    <p:sldId id="309" r:id="rId5"/>
    <p:sldId id="312" r:id="rId6"/>
    <p:sldId id="314" r:id="rId7"/>
    <p:sldId id="297" r:id="rId8"/>
    <p:sldId id="316" r:id="rId9"/>
    <p:sldId id="321" r:id="rId10"/>
    <p:sldId id="327" r:id="rId11"/>
    <p:sldId id="287" r:id="rId12"/>
    <p:sldId id="329" r:id="rId13"/>
    <p:sldId id="330" r:id="rId14"/>
    <p:sldId id="325" r:id="rId15"/>
    <p:sldId id="328" r:id="rId16"/>
    <p:sldId id="331" r:id="rId17"/>
    <p:sldId id="332" r:id="rId18"/>
    <p:sldId id="333" r:id="rId19"/>
    <p:sldId id="30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1006C7-0233-4A4F-9FBF-36E9E98EF3A7}" v="615" dt="2022-12-01T05:12:49.144"/>
    <p1510:client id="{8C63AC7F-FEDB-E787-9D7B-4CE0F258309E}" v="3005" dt="2022-12-01T15:41:55.118"/>
    <p1510:client id="{01AF4FC8-213D-4961-BD83-41F57794BAC6}" v="6" dt="2022-12-01T02:27:17.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9" autoAdjust="0"/>
    <p:restoredTop sz="94595" autoAdjust="0"/>
  </p:normalViewPr>
  <p:slideViewPr>
    <p:cSldViewPr snapToGrid="0">
      <p:cViewPr varScale="1">
        <p:scale>
          <a:sx n="115" d="100"/>
          <a:sy n="115" d="100"/>
        </p:scale>
        <p:origin x="464" y="20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12/1/22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12/1/22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170791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634323"/>
            <a:ext cx="4592259" cy="2387600"/>
          </a:xfrm>
        </p:spPr>
        <p:txBody>
          <a:bodyPr>
            <a:normAutofit fontScale="90000"/>
          </a:bodyPr>
          <a:lstStyle/>
          <a:p>
            <a:r>
              <a:rPr lang="en-CA" dirty="0">
                <a:ea typeface="+mj-lt"/>
                <a:cs typeface="+mj-lt"/>
              </a:rPr>
              <a:t>Predict on whether an individual has received a H1N1 flu vaccine</a:t>
            </a:r>
            <a:r>
              <a:rPr lang="en-US" dirty="0">
                <a:ea typeface="+mj-lt"/>
                <a:cs typeface="+mj-lt"/>
              </a:rPr>
              <a:t> </a:t>
            </a:r>
            <a:r>
              <a:rPr lang="en-US" dirty="0"/>
              <a:t>- Binary Classification </a:t>
            </a:r>
            <a:endParaRPr lang="en-US"/>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1335024"/>
          </a:xfrm>
        </p:spPr>
        <p:txBody>
          <a:bodyPr vert="horz" lIns="91440" tIns="45720" rIns="91440" bIns="45720" rtlCol="0" anchor="t">
            <a:normAutofit/>
          </a:bodyPr>
          <a:lstStyle/>
          <a:p>
            <a:r>
              <a:rPr lang="en-US" dirty="0" err="1"/>
              <a:t>Jinlun</a:t>
            </a:r>
            <a:r>
              <a:rPr lang="en-US" dirty="0"/>
              <a:t> Zhang  20055835</a:t>
            </a:r>
          </a:p>
          <a:p>
            <a:r>
              <a:rPr lang="en-US" dirty="0" err="1"/>
              <a:t>Wenqi</a:t>
            </a:r>
            <a:r>
              <a:rPr lang="en-US" dirty="0"/>
              <a:t> Tang   20093622</a:t>
            </a:r>
          </a:p>
          <a:p>
            <a:r>
              <a:rPr lang="en-US" dirty="0"/>
              <a:t>Eissa Khan     20082302</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2C4AAA-5D91-04B1-3394-A5B07545A939}"/>
              </a:ext>
            </a:extLst>
          </p:cNvPr>
          <p:cNvSpPr>
            <a:spLocks noGrp="1"/>
          </p:cNvSpPr>
          <p:nvPr>
            <p:ph type="title"/>
          </p:nvPr>
        </p:nvSpPr>
        <p:spPr/>
        <p:txBody>
          <a:bodyPr/>
          <a:lstStyle/>
          <a:p>
            <a:r>
              <a:rPr lang="en-CA" b="1"/>
              <a:t>Oversampling</a:t>
            </a:r>
            <a:endParaRPr lang="en-US" b="1"/>
          </a:p>
        </p:txBody>
      </p:sp>
      <p:sp>
        <p:nvSpPr>
          <p:cNvPr id="4" name="Content Placeholder 3">
            <a:extLst>
              <a:ext uri="{FF2B5EF4-FFF2-40B4-BE49-F238E27FC236}">
                <a16:creationId xmlns:a16="http://schemas.microsoft.com/office/drawing/2014/main" id="{74232A7A-359F-11D3-5FFE-2FD8173D282E}"/>
              </a:ext>
            </a:extLst>
          </p:cNvPr>
          <p:cNvSpPr>
            <a:spLocks noGrp="1"/>
          </p:cNvSpPr>
          <p:nvPr>
            <p:ph idx="1"/>
          </p:nvPr>
        </p:nvSpPr>
        <p:spPr>
          <a:xfrm>
            <a:off x="838200" y="1536192"/>
            <a:ext cx="10515600" cy="5291931"/>
          </a:xfrm>
        </p:spPr>
        <p:txBody>
          <a:bodyPr vert="horz" lIns="91440" tIns="45720" rIns="91440" bIns="45720" rtlCol="0" anchor="t">
            <a:normAutofit/>
          </a:bodyPr>
          <a:lstStyle/>
          <a:p>
            <a:r>
              <a:rPr lang="en-CA" b="0" i="0" dirty="0">
                <a:effectLst/>
                <a:latin typeface="UICTFontTextStyleBody"/>
              </a:rPr>
              <a:t>Why oversampling? The target attribute (‘h1n1_vacine’) is heavily imbalanced with the vaccinated group containing less than 25% of the data. </a:t>
            </a:r>
          </a:p>
          <a:p>
            <a:r>
              <a:rPr lang="en-CA" b="0" i="0" dirty="0">
                <a:effectLst/>
                <a:latin typeface="UICTFontTextStyleBody"/>
              </a:rPr>
              <a:t>To remedy this, we chose to oversample the data using </a:t>
            </a:r>
            <a:r>
              <a:rPr lang="en-CA" b="1" i="0" dirty="0">
                <a:effectLst/>
                <a:latin typeface="UICTFontTextStyleEmphasizedBody"/>
              </a:rPr>
              <a:t>random oversampling</a:t>
            </a:r>
            <a:r>
              <a:rPr lang="en-CA" b="0" i="0" dirty="0">
                <a:effectLst/>
                <a:latin typeface="UICTFontTextStyleBody"/>
              </a:rPr>
              <a:t>. </a:t>
            </a:r>
          </a:p>
          <a:p>
            <a:r>
              <a:rPr lang="en-CA" dirty="0">
                <a:latin typeface="UICTFontTextStyleBody"/>
              </a:rPr>
              <a:t>The result? </a:t>
            </a:r>
            <a:r>
              <a:rPr lang="en-CA" b="0" i="0" dirty="0">
                <a:effectLst/>
                <a:latin typeface="UICTFontTextStyleBody"/>
              </a:rPr>
              <a:t>New rows were added to the data by choosing random rows from the vaccinated group (with replacement) until the two groups have equal number of rows.</a:t>
            </a:r>
            <a:endParaRPr lang="en-CA" dirty="0">
              <a:effectLst/>
              <a:latin typeface=".AppleSystemUIFont"/>
            </a:endParaRPr>
          </a:p>
          <a:p>
            <a:endParaRPr lang="en-CA">
              <a:effectLst/>
              <a:latin typeface=".AppleSystemUIFont"/>
            </a:endParaRPr>
          </a:p>
          <a:p>
            <a:r>
              <a:rPr lang="en-CA" dirty="0">
                <a:latin typeface=".AppleSystemUIFont"/>
              </a:rPr>
              <a:t>The SVM validation AUC</a:t>
            </a:r>
            <a:r>
              <a:rPr lang="en-CA">
                <a:latin typeface=".AppleSystemUIFont"/>
              </a:rPr>
              <a:t> </a:t>
            </a:r>
            <a:r>
              <a:rPr lang="en-CA" dirty="0">
                <a:latin typeface=".AppleSystemUIFont"/>
              </a:rPr>
              <a:t>improves</a:t>
            </a:r>
            <a:r>
              <a:rPr lang="en-CA">
                <a:latin typeface=".AppleSystemUIFont"/>
              </a:rPr>
              <a:t> </a:t>
            </a:r>
            <a:r>
              <a:rPr lang="en-CA" dirty="0">
                <a:latin typeface=".AppleSystemUIFont"/>
              </a:rPr>
              <a:t>from 64.6% to 75.7% </a:t>
            </a:r>
            <a:endParaRPr lang="en-CA" dirty="0">
              <a:effectLst/>
              <a:latin typeface=".AppleSystemUIFont"/>
            </a:endParaRPr>
          </a:p>
          <a:p>
            <a:r>
              <a:rPr lang="en-CA" dirty="0">
                <a:latin typeface=".AppleSystemUIFont"/>
              </a:rPr>
              <a:t>The Stacking </a:t>
            </a:r>
            <a:r>
              <a:rPr lang="en-CA" dirty="0" err="1">
                <a:latin typeface=".AppleSystemUIFont"/>
              </a:rPr>
              <a:t>Ensembling</a:t>
            </a:r>
            <a:r>
              <a:rPr lang="en-CA" dirty="0">
                <a:latin typeface=".AppleSystemUIFont"/>
              </a:rPr>
              <a:t> AUC improves from 84.6% to</a:t>
            </a:r>
            <a:r>
              <a:rPr lang="en-CA">
                <a:latin typeface=".AppleSystemUIFont"/>
              </a:rPr>
              <a:t> </a:t>
            </a:r>
            <a:r>
              <a:rPr lang="en-CA" dirty="0">
                <a:latin typeface=".AppleSystemUIFont"/>
              </a:rPr>
              <a:t>95.2%</a:t>
            </a:r>
          </a:p>
          <a:p>
            <a:endParaRPr lang="en-US"/>
          </a:p>
        </p:txBody>
      </p:sp>
      <p:sp>
        <p:nvSpPr>
          <p:cNvPr id="5" name="Date Placeholder 4">
            <a:extLst>
              <a:ext uri="{FF2B5EF4-FFF2-40B4-BE49-F238E27FC236}">
                <a16:creationId xmlns:a16="http://schemas.microsoft.com/office/drawing/2014/main" id="{57D0772A-0B0D-1B7B-98D3-3E682B83151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1D76552-C88E-BAAF-8F82-8C1614D29F10}"/>
              </a:ext>
            </a:extLst>
          </p:cNvPr>
          <p:cNvSpPr>
            <a:spLocks noGrp="1"/>
          </p:cNvSpPr>
          <p:nvPr>
            <p:ph type="ftr" sz="quarter" idx="11"/>
          </p:nvPr>
        </p:nvSpPr>
        <p:spPr/>
        <p:txBody>
          <a:bodyPr/>
          <a:lstStyle/>
          <a:p>
            <a:r>
              <a:rPr lang="en-US"/>
              <a:t>Contoso business plan</a:t>
            </a:r>
            <a:endParaRPr lang="en-US" dirty="0"/>
          </a:p>
        </p:txBody>
      </p:sp>
    </p:spTree>
    <p:extLst>
      <p:ext uri="{BB962C8B-B14F-4D97-AF65-F5344CB8AC3E}">
        <p14:creationId xmlns:p14="http://schemas.microsoft.com/office/powerpoint/2010/main" val="3326350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864643" y="761824"/>
            <a:ext cx="6272214" cy="565265"/>
          </a:xfrm>
        </p:spPr>
        <p:txBody>
          <a:bodyPr>
            <a:normAutofit/>
          </a:bodyPr>
          <a:lstStyle/>
          <a:p>
            <a:r>
              <a:rPr lang="en-US" b="1" dirty="0">
                <a:ea typeface="+mj-lt"/>
                <a:cs typeface="+mj-lt"/>
              </a:rPr>
              <a:t>Model Training: Kernel SVM </a:t>
            </a: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5232260" y="1754650"/>
            <a:ext cx="5983909" cy="5107780"/>
          </a:xfrm>
        </p:spPr>
        <p:txBody>
          <a:bodyPr vert="horz" lIns="91440" tIns="45720" rIns="91440" bIns="45720" rtlCol="0" anchor="t">
            <a:normAutofit/>
          </a:bodyPr>
          <a:lstStyle/>
          <a:p>
            <a:pPr marL="285750" indent="-285750" algn="l">
              <a:buChar char="•"/>
            </a:pPr>
            <a:r>
              <a:rPr lang="en-US" sz="1600" b="1" dirty="0"/>
              <a:t>Baseline model </a:t>
            </a:r>
            <a:r>
              <a:rPr lang="en-US" sz="1600" dirty="0"/>
              <a:t>(</a:t>
            </a:r>
            <a:r>
              <a:rPr lang="en-US" sz="1600" dirty="0">
                <a:ea typeface="+mn-lt"/>
                <a:cs typeface="+mn-lt"/>
              </a:rPr>
              <a:t>Fewer hyper-parameters for tuning</a:t>
            </a:r>
            <a:r>
              <a:rPr lang="en-US" sz="1600" dirty="0"/>
              <a:t>. </a:t>
            </a:r>
            <a:r>
              <a:rPr lang="en-US" sz="1600" dirty="0">
                <a:ea typeface="+mn-lt"/>
                <a:cs typeface="+mn-lt"/>
              </a:rPr>
              <a:t>Simple to implement. Less training time needed to give</a:t>
            </a:r>
            <a:r>
              <a:rPr lang="en-US" sz="1600" dirty="0"/>
              <a:t> an impression about the complexity of the classification task)</a:t>
            </a:r>
          </a:p>
          <a:p>
            <a:pPr marL="285750" indent="-285750" algn="l">
              <a:buChar char="•"/>
            </a:pPr>
            <a:r>
              <a:rPr lang="en-US" sz="1600" b="1" dirty="0"/>
              <a:t>Random Search CV</a:t>
            </a:r>
            <a:r>
              <a:rPr lang="en-US" sz="1600" dirty="0"/>
              <a:t> to find a possibly satisfactory set</a:t>
            </a:r>
            <a:r>
              <a:rPr lang="en-US" sz="1600" dirty="0">
                <a:ea typeface="+mn-lt"/>
                <a:cs typeface="+mn-lt"/>
              </a:rPr>
              <a:t> of hyper-parameters by trying some random combinations out of the predefined ranges of hyper-parameter values</a:t>
            </a:r>
            <a:endParaRPr lang="en-US" sz="1600" dirty="0"/>
          </a:p>
          <a:p>
            <a:pPr marL="285750" indent="-285750" algn="l">
              <a:buChar char="•"/>
            </a:pPr>
            <a:endParaRPr lang="en-US" sz="1600" dirty="0"/>
          </a:p>
          <a:p>
            <a:pPr marL="285750" indent="-285750" algn="l">
              <a:buChar char="•"/>
            </a:pPr>
            <a:r>
              <a:rPr lang="en-US" sz="1600" b="1" dirty="0"/>
              <a:t>Final Validation AUC: 75.7% , </a:t>
            </a:r>
            <a:r>
              <a:rPr lang="en-US" sz="1600" b="1" dirty="0">
                <a:ea typeface="+mn-lt"/>
                <a:cs typeface="+mn-lt"/>
              </a:rPr>
              <a:t>Final Validation F1: 75.6% </a:t>
            </a:r>
            <a:endParaRPr lang="en-US" sz="1600" dirty="0">
              <a:ea typeface="+mn-lt"/>
              <a:cs typeface="+mn-lt"/>
            </a:endParaRPr>
          </a:p>
          <a:p>
            <a:pPr marL="285750" indent="-285750" algn="l">
              <a:buChar char="•"/>
            </a:pPr>
            <a:r>
              <a:rPr lang="en-US" sz="1600" b="1" dirty="0">
                <a:ea typeface="+mn-lt"/>
                <a:cs typeface="+mn-lt"/>
              </a:rPr>
              <a:t>Fun Fact</a:t>
            </a:r>
            <a:r>
              <a:rPr lang="en-US" sz="1600" dirty="0">
                <a:ea typeface="+mn-lt"/>
                <a:cs typeface="+mn-lt"/>
              </a:rPr>
              <a:t>: The f1 and AUC scores are only 0.78 and 0.5 when only the count encoding strategy is used, meaning we have achieved much better model performance by simply using the count rank encoding strategy, proving the wisdom of our Prof dropped in EDA presentation</a:t>
            </a:r>
            <a:endParaRPr lang="en-US" sz="1600" dirty="0"/>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20XX</a:t>
            </a:r>
          </a:p>
        </p:txBody>
      </p:sp>
      <p:pic>
        <p:nvPicPr>
          <p:cNvPr id="10" name="Picture 10">
            <a:extLst>
              <a:ext uri="{FF2B5EF4-FFF2-40B4-BE49-F238E27FC236}">
                <a16:creationId xmlns:a16="http://schemas.microsoft.com/office/drawing/2014/main" id="{37F6708B-744C-5D5D-B2C0-FC1161CA5F72}"/>
              </a:ext>
            </a:extLst>
          </p:cNvPr>
          <p:cNvPicPr>
            <a:picLocks noChangeAspect="1"/>
          </p:cNvPicPr>
          <p:nvPr/>
        </p:nvPicPr>
        <p:blipFill>
          <a:blip r:embed="rId2"/>
          <a:stretch>
            <a:fillRect/>
          </a:stretch>
        </p:blipFill>
        <p:spPr>
          <a:xfrm>
            <a:off x="3259931" y="4140994"/>
            <a:ext cx="1897856" cy="1862137"/>
          </a:xfrm>
          <a:prstGeom prst="rect">
            <a:avLst/>
          </a:prstGeom>
        </p:spPr>
      </p:pic>
      <p:sp>
        <p:nvSpPr>
          <p:cNvPr id="11" name="Flowchart: Sequential Access Storage 10">
            <a:extLst>
              <a:ext uri="{FF2B5EF4-FFF2-40B4-BE49-F238E27FC236}">
                <a16:creationId xmlns:a16="http://schemas.microsoft.com/office/drawing/2014/main" id="{0358A91B-4FD1-E244-E8FF-69E3C1837FCE}"/>
              </a:ext>
            </a:extLst>
          </p:cNvPr>
          <p:cNvSpPr/>
          <p:nvPr/>
        </p:nvSpPr>
        <p:spPr>
          <a:xfrm>
            <a:off x="1369218" y="4048124"/>
            <a:ext cx="2059781" cy="1750217"/>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 Count Rank. Highly recommended</a:t>
            </a:r>
          </a:p>
        </p:txBody>
      </p:sp>
      <p:pic>
        <p:nvPicPr>
          <p:cNvPr id="14" name="Picture 14" descr="Text&#10;&#10;Description automatically generated">
            <a:extLst>
              <a:ext uri="{FF2B5EF4-FFF2-40B4-BE49-F238E27FC236}">
                <a16:creationId xmlns:a16="http://schemas.microsoft.com/office/drawing/2014/main" id="{6B37A4F9-40B9-6DEF-76CA-E17D31CEAAFC}"/>
              </a:ext>
            </a:extLst>
          </p:cNvPr>
          <p:cNvPicPr>
            <a:picLocks noChangeAspect="1"/>
          </p:cNvPicPr>
          <p:nvPr/>
        </p:nvPicPr>
        <p:blipFill>
          <a:blip r:embed="rId3"/>
          <a:stretch>
            <a:fillRect/>
          </a:stretch>
        </p:blipFill>
        <p:spPr>
          <a:xfrm>
            <a:off x="1319213" y="1665574"/>
            <a:ext cx="3874293" cy="1859976"/>
          </a:xfrm>
          <a:prstGeom prst="rect">
            <a:avLst/>
          </a:prstGeom>
        </p:spPr>
      </p:pic>
    </p:spTree>
    <p:extLst>
      <p:ext uri="{BB962C8B-B14F-4D97-AF65-F5344CB8AC3E}">
        <p14:creationId xmlns:p14="http://schemas.microsoft.com/office/powerpoint/2010/main" val="294005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7BC70-541C-3BA9-7434-E5B976249CA8}"/>
              </a:ext>
            </a:extLst>
          </p:cNvPr>
          <p:cNvSpPr>
            <a:spLocks noGrp="1"/>
          </p:cNvSpPr>
          <p:nvPr>
            <p:ph type="title"/>
          </p:nvPr>
        </p:nvSpPr>
        <p:spPr>
          <a:xfrm>
            <a:off x="1066800" y="817900"/>
            <a:ext cx="10058400" cy="565265"/>
          </a:xfrm>
        </p:spPr>
        <p:txBody>
          <a:bodyPr/>
          <a:lstStyle/>
          <a:p>
            <a:r>
              <a:rPr lang="zh-CN"/>
              <a:t>Train the </a:t>
            </a:r>
            <a:r>
              <a:rPr lang="en-US" dirty="0">
                <a:ea typeface="+mj-lt"/>
                <a:cs typeface="+mj-lt"/>
              </a:rPr>
              <a:t>Multilayer</a:t>
            </a:r>
            <a:r>
              <a:rPr lang="en-US" altLang="zh-CN" dirty="0">
                <a:ea typeface="+mj-lt"/>
                <a:cs typeface="+mj-lt"/>
              </a:rPr>
              <a:t> </a:t>
            </a:r>
            <a:r>
              <a:rPr lang="en-US" dirty="0">
                <a:ea typeface="+mj-lt"/>
                <a:cs typeface="+mj-lt"/>
              </a:rPr>
              <a:t>Perceptron</a:t>
            </a:r>
            <a:r>
              <a:rPr lang="en-US" altLang="zh-CN" dirty="0">
                <a:ea typeface="+mj-lt"/>
                <a:cs typeface="+mj-lt"/>
              </a:rPr>
              <a:t> </a:t>
            </a:r>
            <a:r>
              <a:rPr lang="en-US" dirty="0">
                <a:ea typeface="+mj-lt"/>
                <a:cs typeface="+mj-lt"/>
              </a:rPr>
              <a:t>(MLP)</a:t>
            </a:r>
          </a:p>
        </p:txBody>
      </p:sp>
      <p:sp>
        <p:nvSpPr>
          <p:cNvPr id="6" name="日期占位符 5">
            <a:extLst>
              <a:ext uri="{FF2B5EF4-FFF2-40B4-BE49-F238E27FC236}">
                <a16:creationId xmlns:a16="http://schemas.microsoft.com/office/drawing/2014/main" id="{74AE4789-5974-805D-7D72-2352FE03E160}"/>
              </a:ext>
            </a:extLst>
          </p:cNvPr>
          <p:cNvSpPr>
            <a:spLocks noGrp="1"/>
          </p:cNvSpPr>
          <p:nvPr>
            <p:ph type="dt" sz="half" idx="10"/>
          </p:nvPr>
        </p:nvSpPr>
        <p:spPr/>
        <p:txBody>
          <a:bodyPr/>
          <a:lstStyle/>
          <a:p>
            <a:r>
              <a:rPr lang="en-US" dirty="0"/>
              <a:t>20XX</a:t>
            </a:r>
          </a:p>
        </p:txBody>
      </p:sp>
      <p:sp>
        <p:nvSpPr>
          <p:cNvPr id="7" name="页脚占位符 6">
            <a:extLst>
              <a:ext uri="{FF2B5EF4-FFF2-40B4-BE49-F238E27FC236}">
                <a16:creationId xmlns:a16="http://schemas.microsoft.com/office/drawing/2014/main" id="{567C0FA5-CF71-884C-F4FE-B4C40110CADE}"/>
              </a:ext>
            </a:extLst>
          </p:cNvPr>
          <p:cNvSpPr>
            <a:spLocks noGrp="1"/>
          </p:cNvSpPr>
          <p:nvPr>
            <p:ph type="ftr" sz="quarter" idx="11"/>
          </p:nvPr>
        </p:nvSpPr>
        <p:spPr/>
        <p:txBody>
          <a:bodyPr/>
          <a:lstStyle/>
          <a:p>
            <a:r>
              <a:rPr lang="en-US" dirty="0"/>
              <a:t>Contoso business plan</a:t>
            </a:r>
          </a:p>
        </p:txBody>
      </p:sp>
      <p:sp>
        <p:nvSpPr>
          <p:cNvPr id="8" name="灯片编号占位符 7">
            <a:extLst>
              <a:ext uri="{FF2B5EF4-FFF2-40B4-BE49-F238E27FC236}">
                <a16:creationId xmlns:a16="http://schemas.microsoft.com/office/drawing/2014/main" id="{9E93D0B7-E8E6-058E-92E0-824824F143E7}"/>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9" name="Content Placeholder 11">
            <a:extLst>
              <a:ext uri="{FF2B5EF4-FFF2-40B4-BE49-F238E27FC236}">
                <a16:creationId xmlns:a16="http://schemas.microsoft.com/office/drawing/2014/main" id="{6272EDF1-71B3-821E-8E44-E052144F4361}"/>
              </a:ext>
            </a:extLst>
          </p:cNvPr>
          <p:cNvSpPr>
            <a:spLocks noGrp="1"/>
          </p:cNvSpPr>
          <p:nvPr/>
        </p:nvSpPr>
        <p:spPr>
          <a:xfrm>
            <a:off x="4989408" y="1373753"/>
            <a:ext cx="5848905" cy="4693060"/>
          </a:xfrm>
          <a:prstGeom prst="rect">
            <a:avLst/>
          </a:prstGeom>
        </p:spPr>
        <p:txBody>
          <a:bodyPr vert="horz" lIns="91440" tIns="45720" rIns="91440" bIns="45720" rtlCol="0" anchor="t">
            <a:normAutofit/>
          </a:bodyPr>
          <a:lstStyle>
            <a:lvl1pPr marL="0" indent="0" algn="ctr"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Reason</a:t>
            </a:r>
            <a:r>
              <a:rPr lang="en-US" dirty="0"/>
              <a:t>:</a:t>
            </a:r>
            <a:endParaRPr lang="en-US" b="1" dirty="0"/>
          </a:p>
          <a:p>
            <a:pPr marL="285750" indent="-285750" algn="l">
              <a:lnSpc>
                <a:spcPct val="150000"/>
              </a:lnSpc>
              <a:buChar char="•"/>
            </a:pPr>
            <a:r>
              <a:rPr lang="en-US" dirty="0"/>
              <a:t>It is suitable for tabular data set</a:t>
            </a:r>
          </a:p>
          <a:p>
            <a:pPr marL="285750" indent="-285750" algn="l">
              <a:lnSpc>
                <a:spcPct val="150000"/>
              </a:lnSpc>
              <a:buChar char="•"/>
            </a:pPr>
            <a:r>
              <a:rPr lang="en-US" dirty="0">
                <a:ea typeface="+mn-lt"/>
                <a:cs typeface="+mn-lt"/>
              </a:rPr>
              <a:t>Non-linear models can be learned and can be learned in real time</a:t>
            </a:r>
          </a:p>
          <a:p>
            <a:pPr algn="l">
              <a:lnSpc>
                <a:spcPct val="150000"/>
              </a:lnSpc>
            </a:pPr>
            <a:r>
              <a:rPr lang="en-US" b="1" dirty="0">
                <a:ea typeface="+mn-lt"/>
                <a:cs typeface="+mn-lt"/>
              </a:rPr>
              <a:t>Model Structure and Tuned Hyper-Parameter</a:t>
            </a:r>
            <a:r>
              <a:rPr lang="en-US" dirty="0">
                <a:ea typeface="+mn-lt"/>
                <a:cs typeface="+mn-lt"/>
              </a:rPr>
              <a:t>:</a:t>
            </a:r>
          </a:p>
          <a:p>
            <a:pPr marL="285750" indent="-285750" algn="l">
              <a:lnSpc>
                <a:spcPct val="150000"/>
              </a:lnSpc>
              <a:buChar char="•"/>
            </a:pPr>
            <a:r>
              <a:rPr lang="en-US" dirty="0"/>
              <a:t>Use random search CV to find local optimal hyper-parameter</a:t>
            </a:r>
          </a:p>
          <a:p>
            <a:pPr marL="285750" indent="-285750" algn="l">
              <a:lnSpc>
                <a:spcPct val="150000"/>
              </a:lnSpc>
              <a:buChar char="•"/>
            </a:pPr>
            <a:r>
              <a:rPr lang="en-US" dirty="0"/>
              <a:t>Use trial-and-error to find the optimal model structure with a good balance between the model  training efficiency and the accuracy</a:t>
            </a:r>
          </a:p>
          <a:p>
            <a:pPr algn="l">
              <a:lnSpc>
                <a:spcPct val="150000"/>
              </a:lnSpc>
            </a:pPr>
            <a:r>
              <a:rPr lang="en-US" b="1" dirty="0">
                <a:ea typeface="+mn-lt"/>
                <a:cs typeface="+mn-lt"/>
              </a:rPr>
              <a:t>Result</a:t>
            </a:r>
            <a:r>
              <a:rPr lang="en-US" dirty="0">
                <a:ea typeface="+mn-lt"/>
                <a:cs typeface="+mn-lt"/>
              </a:rPr>
              <a:t>:</a:t>
            </a:r>
          </a:p>
          <a:p>
            <a:pPr marL="285750" indent="-285750" algn="l">
              <a:lnSpc>
                <a:spcPct val="150000"/>
              </a:lnSpc>
              <a:buChar char="•"/>
            </a:pPr>
            <a:r>
              <a:rPr lang="en-US" dirty="0"/>
              <a:t>Good accuracy and acceptable training time with 3 hidden layers (with descending nodes towards the output layer)</a:t>
            </a:r>
          </a:p>
          <a:p>
            <a:pPr marL="285750" indent="-285750" algn="l">
              <a:lnSpc>
                <a:spcPct val="150000"/>
              </a:lnSpc>
              <a:buChar char="•"/>
            </a:pPr>
            <a:r>
              <a:rPr lang="en-US" dirty="0"/>
              <a:t>Validation </a:t>
            </a:r>
            <a:r>
              <a:rPr lang="en-US" dirty="0" err="1"/>
              <a:t>auc</a:t>
            </a:r>
            <a:r>
              <a:rPr lang="en-US" dirty="0"/>
              <a:t>: 75.8%,  Validation F1:</a:t>
            </a:r>
            <a:r>
              <a:rPr lang="en-US"/>
              <a:t> </a:t>
            </a:r>
            <a:r>
              <a:rPr lang="en-US" dirty="0"/>
              <a:t>75.8%</a:t>
            </a:r>
          </a:p>
        </p:txBody>
      </p:sp>
      <p:pic>
        <p:nvPicPr>
          <p:cNvPr id="10" name="图片 8" descr="图示&#10;&#10;已自动生成说明">
            <a:extLst>
              <a:ext uri="{FF2B5EF4-FFF2-40B4-BE49-F238E27FC236}">
                <a16:creationId xmlns:a16="http://schemas.microsoft.com/office/drawing/2014/main" id="{7B6EDEB7-8064-5099-5F31-438255E02F2B}"/>
              </a:ext>
            </a:extLst>
          </p:cNvPr>
          <p:cNvPicPr>
            <a:picLocks noChangeAspect="1"/>
          </p:cNvPicPr>
          <p:nvPr/>
        </p:nvPicPr>
        <p:blipFill>
          <a:blip r:embed="rId2"/>
          <a:stretch>
            <a:fillRect/>
          </a:stretch>
        </p:blipFill>
        <p:spPr>
          <a:xfrm>
            <a:off x="1194590" y="1455126"/>
            <a:ext cx="3438715" cy="2093853"/>
          </a:xfrm>
          <a:prstGeom prst="rect">
            <a:avLst/>
          </a:prstGeom>
        </p:spPr>
      </p:pic>
    </p:spTree>
    <p:extLst>
      <p:ext uri="{BB962C8B-B14F-4D97-AF65-F5344CB8AC3E}">
        <p14:creationId xmlns:p14="http://schemas.microsoft.com/office/powerpoint/2010/main" val="1437523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56E63B-B6B0-EE4E-5DD8-0B0AD960E1A8}"/>
              </a:ext>
            </a:extLst>
          </p:cNvPr>
          <p:cNvSpPr>
            <a:spLocks noGrp="1"/>
          </p:cNvSpPr>
          <p:nvPr>
            <p:ph type="title"/>
          </p:nvPr>
        </p:nvSpPr>
        <p:spPr>
          <a:xfrm>
            <a:off x="1137034" y="609597"/>
            <a:ext cx="9392421" cy="1330841"/>
          </a:xfrm>
        </p:spPr>
        <p:txBody>
          <a:bodyPr>
            <a:normAutofit/>
          </a:bodyPr>
          <a:lstStyle/>
          <a:p>
            <a:r>
              <a:rPr lang="en-CA" b="1"/>
              <a:t>Deploying &amp; Training – XgBoost </a:t>
            </a:r>
            <a:endParaRPr lang="en-US" b="1"/>
          </a:p>
        </p:txBody>
      </p:sp>
      <p:sp>
        <p:nvSpPr>
          <p:cNvPr id="4" name="Content Placeholder 3">
            <a:extLst>
              <a:ext uri="{FF2B5EF4-FFF2-40B4-BE49-F238E27FC236}">
                <a16:creationId xmlns:a16="http://schemas.microsoft.com/office/drawing/2014/main" id="{199906F2-9C5F-C54C-E6A0-8AEEE47CAE25}"/>
              </a:ext>
            </a:extLst>
          </p:cNvPr>
          <p:cNvSpPr>
            <a:spLocks noGrp="1"/>
          </p:cNvSpPr>
          <p:nvPr>
            <p:ph idx="1"/>
          </p:nvPr>
        </p:nvSpPr>
        <p:spPr>
          <a:xfrm>
            <a:off x="1137034" y="2198362"/>
            <a:ext cx="4958966" cy="3917773"/>
          </a:xfrm>
        </p:spPr>
        <p:txBody>
          <a:bodyPr>
            <a:normAutofit fontScale="92500" lnSpcReduction="10000"/>
          </a:bodyPr>
          <a:lstStyle/>
          <a:p>
            <a:r>
              <a:rPr lang="en-CA" sz="1900" b="0" i="0">
                <a:effectLst/>
                <a:latin typeface="UICTFontTextStyleBody"/>
              </a:rPr>
              <a:t>Xgboost is typically the best for tabular data with mixed data types (nominal and categorical).</a:t>
            </a:r>
          </a:p>
          <a:p>
            <a:r>
              <a:rPr lang="en-CA" sz="1900" b="0" i="0">
                <a:effectLst/>
                <a:latin typeface="UICTFontTextStyleBody"/>
              </a:rPr>
              <a:t>Xgboost is an improvement on Decision Trees. Decision Trees are constructed greedily and a single tree is constructed to fit the training data. </a:t>
            </a:r>
            <a:endParaRPr lang="en-CA" sz="1900">
              <a:effectLst/>
              <a:latin typeface=".AppleSystemUIFont"/>
            </a:endParaRPr>
          </a:p>
          <a:p>
            <a:r>
              <a:rPr lang="en-CA" sz="1900" b="0" i="0">
                <a:effectLst/>
                <a:latin typeface="UICTFontTextStyleBody"/>
              </a:rPr>
              <a:t>Xgboost is an ensemble technique that iteratively constructs decision trees on the residuals in errors from prior trees. </a:t>
            </a:r>
          </a:p>
          <a:p>
            <a:r>
              <a:rPr lang="en-CA" sz="1900" b="0" i="0">
                <a:effectLst/>
                <a:latin typeface="UICTFontTextStyleBody"/>
              </a:rPr>
              <a:t>For hyperparameter search, random search was performed and evaluated against cross validation. </a:t>
            </a:r>
          </a:p>
          <a:p>
            <a:r>
              <a:rPr lang="en-CA" sz="1900" b="0" i="0">
                <a:effectLst/>
                <a:latin typeface="UICTFontTextStyleBody"/>
              </a:rPr>
              <a:t>Xgboost performed the best overall with </a:t>
            </a:r>
            <a:r>
              <a:rPr lang="en-CA" sz="1900" b="1" i="0">
                <a:effectLst/>
                <a:latin typeface="UICTFontTextStyleBody"/>
              </a:rPr>
              <a:t>AUC</a:t>
            </a:r>
            <a:r>
              <a:rPr lang="en-CA" sz="1900" b="0" i="0">
                <a:effectLst/>
                <a:latin typeface="UICTFontTextStyleBody"/>
              </a:rPr>
              <a:t> &amp; </a:t>
            </a:r>
            <a:r>
              <a:rPr lang="en-CA" sz="1900" b="1" i="0">
                <a:effectLst/>
                <a:latin typeface="UICTFontTextStyleBody"/>
              </a:rPr>
              <a:t>F1</a:t>
            </a:r>
            <a:r>
              <a:rPr lang="en-CA" sz="1900" b="0" i="0">
                <a:effectLst/>
                <a:latin typeface="UICTFontTextStyleBody"/>
              </a:rPr>
              <a:t> scores above </a:t>
            </a:r>
            <a:r>
              <a:rPr lang="en-CA" sz="1900" b="1" i="0">
                <a:effectLst/>
                <a:latin typeface="UICTFontTextStyleBody"/>
              </a:rPr>
              <a:t>91%.</a:t>
            </a:r>
            <a:r>
              <a:rPr lang="en-CA" sz="1900" b="0" i="0">
                <a:effectLst/>
                <a:latin typeface="UICTFontTextStyleBody"/>
              </a:rPr>
              <a:t> As illustrated in the model performance image. </a:t>
            </a:r>
            <a:endParaRPr lang="en-CA" sz="1900">
              <a:effectLst/>
              <a:latin typeface=".AppleSystemUIFont"/>
            </a:endParaRPr>
          </a:p>
          <a:p>
            <a:endParaRPr lang="en-CA" sz="1900">
              <a:effectLst/>
              <a:latin typeface=".AppleSystemUIFont"/>
            </a:endParaRPr>
          </a:p>
          <a:p>
            <a:endParaRPr lang="en-CA" sz="1900" b="0" i="0">
              <a:effectLst/>
              <a:latin typeface="UICTFontTextStyleBody"/>
            </a:endParaRPr>
          </a:p>
          <a:p>
            <a:endParaRPr lang="en-CA" sz="1900">
              <a:effectLst/>
              <a:latin typeface=".AppleSystemUIFont"/>
            </a:endParaRPr>
          </a:p>
          <a:p>
            <a:endParaRPr lang="en-US" sz="1900"/>
          </a:p>
        </p:txBody>
      </p:sp>
      <p:pic>
        <p:nvPicPr>
          <p:cNvPr id="12" name="Picture 12">
            <a:extLst>
              <a:ext uri="{FF2B5EF4-FFF2-40B4-BE49-F238E27FC236}">
                <a16:creationId xmlns:a16="http://schemas.microsoft.com/office/drawing/2014/main" id="{1D3C71E4-2D3F-F978-E316-DADA3FDE0DE3}"/>
              </a:ext>
            </a:extLst>
          </p:cNvPr>
          <p:cNvPicPr>
            <a:picLocks noChangeAspect="1"/>
          </p:cNvPicPr>
          <p:nvPr/>
        </p:nvPicPr>
        <p:blipFill>
          <a:blip r:embed="rId2"/>
          <a:stretch>
            <a:fillRect/>
          </a:stretch>
        </p:blipFill>
        <p:spPr>
          <a:xfrm>
            <a:off x="6719367" y="3649863"/>
            <a:ext cx="4788505" cy="826017"/>
          </a:xfrm>
          <a:prstGeom prst="rect">
            <a:avLst/>
          </a:prstGeom>
        </p:spPr>
      </p:pic>
      <p:sp>
        <p:nvSpPr>
          <p:cNvPr id="7" name="Date Placeholder 6">
            <a:extLst>
              <a:ext uri="{FF2B5EF4-FFF2-40B4-BE49-F238E27FC236}">
                <a16:creationId xmlns:a16="http://schemas.microsoft.com/office/drawing/2014/main" id="{4CA13F8B-0CA4-C0D5-9DAF-A08195E79F96}"/>
              </a:ext>
            </a:extLst>
          </p:cNvPr>
          <p:cNvSpPr>
            <a:spLocks noGrp="1"/>
          </p:cNvSpPr>
          <p:nvPr>
            <p:ph type="dt" sz="half" idx="10"/>
          </p:nvPr>
        </p:nvSpPr>
        <p:spPr>
          <a:xfrm>
            <a:off x="838200" y="6356350"/>
            <a:ext cx="2743200" cy="365125"/>
          </a:xfrm>
        </p:spPr>
        <p:txBody>
          <a:bodyPr>
            <a:normAutofit/>
          </a:bodyPr>
          <a:lstStyle/>
          <a:p>
            <a:pPr>
              <a:spcAft>
                <a:spcPts val="600"/>
              </a:spcAft>
            </a:pPr>
            <a:r>
              <a:rPr lang="en-US"/>
              <a:t>20XX</a:t>
            </a:r>
          </a:p>
        </p:txBody>
      </p:sp>
      <p:sp>
        <p:nvSpPr>
          <p:cNvPr id="27"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ooter Placeholder 7">
            <a:extLst>
              <a:ext uri="{FF2B5EF4-FFF2-40B4-BE49-F238E27FC236}">
                <a16:creationId xmlns:a16="http://schemas.microsoft.com/office/drawing/2014/main" id="{D5B78960-BE62-9992-0F9D-736D1937817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Contoso business plan</a:t>
            </a:r>
          </a:p>
        </p:txBody>
      </p:sp>
      <p:sp>
        <p:nvSpPr>
          <p:cNvPr id="9" name="Slide Number Placeholder 8">
            <a:extLst>
              <a:ext uri="{FF2B5EF4-FFF2-40B4-BE49-F238E27FC236}">
                <a16:creationId xmlns:a16="http://schemas.microsoft.com/office/drawing/2014/main" id="{DBFD2A9A-621A-A838-5085-BE83E8CB7C69}"/>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en-US" smtClean="0"/>
              <a:pPr>
                <a:spcAft>
                  <a:spcPts val="600"/>
                </a:spcAft>
              </a:pPr>
              <a:t>13</a:t>
            </a:fld>
            <a:endParaRPr lang="en-US"/>
          </a:p>
        </p:txBody>
      </p:sp>
      <p:sp>
        <p:nvSpPr>
          <p:cNvPr id="10" name="TextBox 9">
            <a:extLst>
              <a:ext uri="{FF2B5EF4-FFF2-40B4-BE49-F238E27FC236}">
                <a16:creationId xmlns:a16="http://schemas.microsoft.com/office/drawing/2014/main" id="{F6F5E022-4C9E-55A9-1184-ADA0B47B93D3}"/>
              </a:ext>
            </a:extLst>
          </p:cNvPr>
          <p:cNvSpPr txBox="1"/>
          <p:nvPr/>
        </p:nvSpPr>
        <p:spPr>
          <a:xfrm>
            <a:off x="5193695" y="2517624"/>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158525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56E63B-B6B0-EE4E-5DD8-0B0AD960E1A8}"/>
              </a:ext>
            </a:extLst>
          </p:cNvPr>
          <p:cNvSpPr>
            <a:spLocks noGrp="1"/>
          </p:cNvSpPr>
          <p:nvPr>
            <p:ph type="title"/>
          </p:nvPr>
        </p:nvSpPr>
        <p:spPr>
          <a:xfrm>
            <a:off x="5940" y="2378"/>
            <a:ext cx="9392421" cy="1330841"/>
          </a:xfrm>
        </p:spPr>
        <p:txBody>
          <a:bodyPr>
            <a:normAutofit/>
          </a:bodyPr>
          <a:lstStyle/>
          <a:p>
            <a:r>
              <a:rPr lang="en-CA" b="1" dirty="0" err="1">
                <a:ea typeface="+mj-lt"/>
                <a:cs typeface="+mj-lt"/>
              </a:rPr>
              <a:t>Ensembling</a:t>
            </a:r>
            <a:r>
              <a:rPr lang="en-CA" b="1" dirty="0">
                <a:ea typeface="+mj-lt"/>
                <a:cs typeface="+mj-lt"/>
              </a:rPr>
              <a:t> Strategy: Stacking</a:t>
            </a:r>
            <a:endParaRPr lang="en-US" b="1" dirty="0"/>
          </a:p>
        </p:txBody>
      </p:sp>
      <p:sp>
        <p:nvSpPr>
          <p:cNvPr id="4" name="Content Placeholder 3">
            <a:extLst>
              <a:ext uri="{FF2B5EF4-FFF2-40B4-BE49-F238E27FC236}">
                <a16:creationId xmlns:a16="http://schemas.microsoft.com/office/drawing/2014/main" id="{199906F2-9C5F-C54C-E6A0-8AEEE47CAE25}"/>
              </a:ext>
            </a:extLst>
          </p:cNvPr>
          <p:cNvSpPr>
            <a:spLocks noGrp="1"/>
          </p:cNvSpPr>
          <p:nvPr>
            <p:ph idx="1"/>
          </p:nvPr>
        </p:nvSpPr>
        <p:spPr>
          <a:xfrm>
            <a:off x="148815" y="1460175"/>
            <a:ext cx="6649653" cy="5263178"/>
          </a:xfrm>
        </p:spPr>
        <p:txBody>
          <a:bodyPr vert="horz" lIns="91440" tIns="45720" rIns="91440" bIns="45720" rtlCol="0" anchor="t">
            <a:normAutofit lnSpcReduction="10000"/>
          </a:bodyPr>
          <a:lstStyle/>
          <a:p>
            <a:pPr>
              <a:lnSpc>
                <a:spcPct val="150000"/>
              </a:lnSpc>
            </a:pPr>
            <a:r>
              <a:rPr lang="en-CA" sz="2400" dirty="0">
                <a:latin typeface="Calibri"/>
                <a:cs typeface="Calibri"/>
              </a:rPr>
              <a:t>Use Stacking </a:t>
            </a:r>
            <a:r>
              <a:rPr lang="en-CA" sz="2400" dirty="0" err="1">
                <a:latin typeface="Calibri"/>
                <a:cs typeface="Calibri"/>
              </a:rPr>
              <a:t>Ensembling</a:t>
            </a:r>
            <a:r>
              <a:rPr lang="en-CA" sz="2400" dirty="0">
                <a:latin typeface="Calibri"/>
                <a:cs typeface="Calibri"/>
              </a:rPr>
              <a:t> Strategy to combine the models we trained together to produce more educated final predictions</a:t>
            </a:r>
            <a:endParaRPr lang="en-US" sz="2400">
              <a:latin typeface="Calibri"/>
              <a:cs typeface="Calibri"/>
            </a:endParaRPr>
          </a:p>
          <a:p>
            <a:pPr>
              <a:lnSpc>
                <a:spcPct val="150000"/>
              </a:lnSpc>
            </a:pPr>
            <a:r>
              <a:rPr lang="en-CA" sz="2400" dirty="0">
                <a:latin typeface="Calibri"/>
                <a:cs typeface="Calibri"/>
              </a:rPr>
              <a:t>2 Additional Models are added in the stacking in attempts to get better results:</a:t>
            </a:r>
            <a:endParaRPr lang="en-CA" sz="2400" dirty="0">
              <a:effectLst/>
              <a:latin typeface="Calibri"/>
              <a:cs typeface="Calibri"/>
            </a:endParaRPr>
          </a:p>
          <a:p>
            <a:pPr lvl="1">
              <a:lnSpc>
                <a:spcPct val="150000"/>
              </a:lnSpc>
            </a:pPr>
            <a:r>
              <a:rPr lang="en-CA" dirty="0">
                <a:latin typeface="Calibri"/>
                <a:cs typeface="Calibri"/>
              </a:rPr>
              <a:t>Random Forest</a:t>
            </a:r>
          </a:p>
          <a:p>
            <a:pPr lvl="1">
              <a:lnSpc>
                <a:spcPct val="150000"/>
              </a:lnSpc>
            </a:pPr>
            <a:r>
              <a:rPr lang="en-CA" dirty="0" err="1">
                <a:latin typeface="Calibri"/>
                <a:cs typeface="Calibri"/>
              </a:rPr>
              <a:t>LightGBM</a:t>
            </a:r>
            <a:r>
              <a:rPr lang="en-CA" dirty="0">
                <a:latin typeface="Calibri"/>
                <a:cs typeface="Calibri"/>
              </a:rPr>
              <a:t> classifier</a:t>
            </a:r>
            <a:endParaRPr lang="en-CA" dirty="0">
              <a:effectLst/>
              <a:latin typeface="Calibri"/>
              <a:cs typeface="Calibri"/>
            </a:endParaRPr>
          </a:p>
          <a:p>
            <a:endParaRPr lang="en-CA" sz="2400" dirty="0">
              <a:latin typeface="Calibri"/>
              <a:cs typeface="Calibri"/>
            </a:endParaRPr>
          </a:p>
          <a:p>
            <a:r>
              <a:rPr lang="en-CA" sz="2400" b="1" dirty="0">
                <a:solidFill>
                  <a:srgbClr val="C00000"/>
                </a:solidFill>
                <a:latin typeface="Calibri"/>
                <a:cs typeface="Calibri"/>
              </a:rPr>
              <a:t>Final Stacking Validation AUC: 95.2%</a:t>
            </a:r>
          </a:p>
          <a:p>
            <a:r>
              <a:rPr lang="en-CA" sz="2400" b="1" dirty="0">
                <a:solidFill>
                  <a:srgbClr val="C00000"/>
                </a:solidFill>
                <a:latin typeface="Calibri"/>
                <a:cs typeface="Calibri"/>
              </a:rPr>
              <a:t>Final</a:t>
            </a:r>
            <a:r>
              <a:rPr lang="en-CA" sz="2400" b="1" dirty="0">
                <a:solidFill>
                  <a:srgbClr val="C00000"/>
                </a:solidFill>
                <a:latin typeface="Calibri"/>
                <a:ea typeface="+mn-lt"/>
                <a:cs typeface="+mn-lt"/>
              </a:rPr>
              <a:t> Stacking Validation F1:  95.2%</a:t>
            </a:r>
            <a:endParaRPr lang="en-CA" sz="2400" dirty="0">
              <a:solidFill>
                <a:srgbClr val="C00000"/>
              </a:solidFill>
              <a:latin typeface="Calibri"/>
              <a:cs typeface="Calibri"/>
            </a:endParaRPr>
          </a:p>
          <a:p>
            <a:endParaRPr lang="en-CA" sz="1900" dirty="0">
              <a:latin typeface="UICTFontTextStyleBody"/>
            </a:endParaRPr>
          </a:p>
          <a:p>
            <a:endParaRPr lang="en-CA" sz="1900">
              <a:latin typeface=".AppleSystemUIFont"/>
            </a:endParaRPr>
          </a:p>
          <a:p>
            <a:endParaRPr lang="en-US" sz="1900"/>
          </a:p>
        </p:txBody>
      </p:sp>
      <p:sp>
        <p:nvSpPr>
          <p:cNvPr id="7" name="Date Placeholder 6">
            <a:extLst>
              <a:ext uri="{FF2B5EF4-FFF2-40B4-BE49-F238E27FC236}">
                <a16:creationId xmlns:a16="http://schemas.microsoft.com/office/drawing/2014/main" id="{4CA13F8B-0CA4-C0D5-9DAF-A08195E79F96}"/>
              </a:ext>
            </a:extLst>
          </p:cNvPr>
          <p:cNvSpPr>
            <a:spLocks noGrp="1"/>
          </p:cNvSpPr>
          <p:nvPr>
            <p:ph type="dt" sz="half" idx="10"/>
          </p:nvPr>
        </p:nvSpPr>
        <p:spPr>
          <a:xfrm>
            <a:off x="838200" y="6356350"/>
            <a:ext cx="2743200" cy="365125"/>
          </a:xfrm>
        </p:spPr>
        <p:txBody>
          <a:bodyPr>
            <a:normAutofit/>
          </a:bodyPr>
          <a:lstStyle/>
          <a:p>
            <a:pPr>
              <a:spcAft>
                <a:spcPts val="600"/>
              </a:spcAft>
            </a:pPr>
            <a:r>
              <a:rPr lang="en-US"/>
              <a:t>20XX</a:t>
            </a:r>
          </a:p>
        </p:txBody>
      </p:sp>
      <p:sp>
        <p:nvSpPr>
          <p:cNvPr id="27"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Slide Number Placeholder 8">
            <a:extLst>
              <a:ext uri="{FF2B5EF4-FFF2-40B4-BE49-F238E27FC236}">
                <a16:creationId xmlns:a16="http://schemas.microsoft.com/office/drawing/2014/main" id="{DBFD2A9A-621A-A838-5085-BE83E8CB7C69}"/>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en-US" smtClean="0"/>
              <a:pPr>
                <a:spcAft>
                  <a:spcPts val="600"/>
                </a:spcAft>
              </a:pPr>
              <a:t>14</a:t>
            </a:fld>
            <a:endParaRPr lang="en-US"/>
          </a:p>
        </p:txBody>
      </p:sp>
      <p:pic>
        <p:nvPicPr>
          <p:cNvPr id="3" name="Picture 4" descr="Text&#10;&#10;Description automatically generated">
            <a:extLst>
              <a:ext uri="{FF2B5EF4-FFF2-40B4-BE49-F238E27FC236}">
                <a16:creationId xmlns:a16="http://schemas.microsoft.com/office/drawing/2014/main" id="{4F740081-CC69-084E-3CBF-F1D30566A825}"/>
              </a:ext>
            </a:extLst>
          </p:cNvPr>
          <p:cNvPicPr>
            <a:picLocks noChangeAspect="1"/>
          </p:cNvPicPr>
          <p:nvPr/>
        </p:nvPicPr>
        <p:blipFill>
          <a:blip r:embed="rId2"/>
          <a:stretch>
            <a:fillRect/>
          </a:stretch>
        </p:blipFill>
        <p:spPr>
          <a:xfrm>
            <a:off x="6807993" y="2839385"/>
            <a:ext cx="5386387" cy="3870042"/>
          </a:xfrm>
          <a:prstGeom prst="rect">
            <a:avLst/>
          </a:prstGeom>
        </p:spPr>
      </p:pic>
      <p:pic>
        <p:nvPicPr>
          <p:cNvPr id="5" name="Picture 5" descr="Diagram&#10;&#10;Description automatically generated">
            <a:extLst>
              <a:ext uri="{FF2B5EF4-FFF2-40B4-BE49-F238E27FC236}">
                <a16:creationId xmlns:a16="http://schemas.microsoft.com/office/drawing/2014/main" id="{4D88ABC6-5E68-1670-361E-5C2F43272B4F}"/>
              </a:ext>
            </a:extLst>
          </p:cNvPr>
          <p:cNvPicPr>
            <a:picLocks noChangeAspect="1"/>
          </p:cNvPicPr>
          <p:nvPr/>
        </p:nvPicPr>
        <p:blipFill>
          <a:blip r:embed="rId3"/>
          <a:stretch>
            <a:fillRect/>
          </a:stretch>
        </p:blipFill>
        <p:spPr>
          <a:xfrm>
            <a:off x="6950870" y="598762"/>
            <a:ext cx="5243512" cy="2231478"/>
          </a:xfrm>
          <a:prstGeom prst="rect">
            <a:avLst/>
          </a:prstGeom>
        </p:spPr>
      </p:pic>
    </p:spTree>
    <p:extLst>
      <p:ext uri="{BB962C8B-B14F-4D97-AF65-F5344CB8AC3E}">
        <p14:creationId xmlns:p14="http://schemas.microsoft.com/office/powerpoint/2010/main" val="1332660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56E63B-B6B0-EE4E-5DD8-0B0AD960E1A8}"/>
              </a:ext>
            </a:extLst>
          </p:cNvPr>
          <p:cNvSpPr>
            <a:spLocks noGrp="1"/>
          </p:cNvSpPr>
          <p:nvPr>
            <p:ph type="title"/>
          </p:nvPr>
        </p:nvSpPr>
        <p:spPr>
          <a:xfrm>
            <a:off x="5940" y="2378"/>
            <a:ext cx="9392421" cy="1330841"/>
          </a:xfrm>
        </p:spPr>
        <p:txBody>
          <a:bodyPr>
            <a:normAutofit/>
          </a:bodyPr>
          <a:lstStyle/>
          <a:p>
            <a:r>
              <a:rPr lang="en-CA" b="1" dirty="0">
                <a:ea typeface="+mj-lt"/>
                <a:cs typeface="+mj-lt"/>
              </a:rPr>
              <a:t>Future Works</a:t>
            </a:r>
            <a:endParaRPr lang="en-US" dirty="0"/>
          </a:p>
        </p:txBody>
      </p:sp>
      <p:sp>
        <p:nvSpPr>
          <p:cNvPr id="4" name="Content Placeholder 3">
            <a:extLst>
              <a:ext uri="{FF2B5EF4-FFF2-40B4-BE49-F238E27FC236}">
                <a16:creationId xmlns:a16="http://schemas.microsoft.com/office/drawing/2014/main" id="{199906F2-9C5F-C54C-E6A0-8AEEE47CAE25}"/>
              </a:ext>
            </a:extLst>
          </p:cNvPr>
          <p:cNvSpPr>
            <a:spLocks noGrp="1"/>
          </p:cNvSpPr>
          <p:nvPr>
            <p:ph idx="1"/>
          </p:nvPr>
        </p:nvSpPr>
        <p:spPr>
          <a:xfrm>
            <a:off x="148815" y="1460175"/>
            <a:ext cx="11543121" cy="5263178"/>
          </a:xfrm>
        </p:spPr>
        <p:txBody>
          <a:bodyPr vert="horz" lIns="91440" tIns="45720" rIns="91440" bIns="45720" rtlCol="0" anchor="t">
            <a:normAutofit/>
          </a:bodyPr>
          <a:lstStyle/>
          <a:p>
            <a:pPr>
              <a:lnSpc>
                <a:spcPct val="150000"/>
              </a:lnSpc>
            </a:pPr>
            <a:r>
              <a:rPr lang="en-CA" sz="2400" dirty="0">
                <a:latin typeface="Calibri"/>
                <a:cs typeface="Calibri"/>
              </a:rPr>
              <a:t>Use external dataset to enlarge the existing training dataset to get more variance and more patterns</a:t>
            </a:r>
          </a:p>
          <a:p>
            <a:pPr>
              <a:lnSpc>
                <a:spcPct val="150000"/>
              </a:lnSpc>
            </a:pPr>
            <a:endParaRPr lang="en-CA" sz="2400" dirty="0">
              <a:latin typeface="Calibri"/>
              <a:cs typeface="Calibri"/>
            </a:endParaRPr>
          </a:p>
          <a:p>
            <a:pPr>
              <a:lnSpc>
                <a:spcPct val="150000"/>
              </a:lnSpc>
            </a:pPr>
            <a:r>
              <a:rPr lang="en-CA" sz="2400" dirty="0">
                <a:latin typeface="Calibri"/>
                <a:cs typeface="Calibri"/>
              </a:rPr>
              <a:t>Use the cloud computing resources to train more models with more time to get better performance</a:t>
            </a:r>
            <a:endParaRPr lang="en-CA" sz="2400" dirty="0">
              <a:solidFill>
                <a:srgbClr val="000000"/>
              </a:solidFill>
              <a:latin typeface="Calibri"/>
              <a:cs typeface="Calibri"/>
            </a:endParaRPr>
          </a:p>
          <a:p>
            <a:pPr>
              <a:lnSpc>
                <a:spcPct val="150000"/>
              </a:lnSpc>
            </a:pPr>
            <a:endParaRPr lang="en-CA" sz="2400" dirty="0">
              <a:latin typeface="Calibri"/>
              <a:cs typeface="Calibri"/>
            </a:endParaRPr>
          </a:p>
          <a:p>
            <a:pPr>
              <a:lnSpc>
                <a:spcPct val="150000"/>
              </a:lnSpc>
            </a:pPr>
            <a:r>
              <a:rPr lang="en-CA" sz="2400" dirty="0">
                <a:latin typeface="Calibri"/>
                <a:cs typeface="Calibri"/>
              </a:rPr>
              <a:t>Use more diverse </a:t>
            </a:r>
            <a:r>
              <a:rPr lang="en-CA" sz="2400" dirty="0" err="1">
                <a:latin typeface="Calibri"/>
                <a:cs typeface="Calibri"/>
              </a:rPr>
              <a:t>ensembling</a:t>
            </a:r>
            <a:r>
              <a:rPr lang="en-CA" sz="2400" dirty="0">
                <a:latin typeface="Calibri"/>
                <a:cs typeface="Calibri"/>
              </a:rPr>
              <a:t> strategies and regularizations to avoid potential overfitting</a:t>
            </a:r>
          </a:p>
          <a:p>
            <a:endParaRPr lang="en-CA" sz="1900" dirty="0">
              <a:latin typeface="UICTFontTextStyleBody"/>
            </a:endParaRPr>
          </a:p>
          <a:p>
            <a:endParaRPr lang="en-CA" sz="1900" dirty="0">
              <a:latin typeface=".AppleSystemUIFont"/>
            </a:endParaRPr>
          </a:p>
          <a:p>
            <a:endParaRPr lang="en-US" sz="1900" dirty="0"/>
          </a:p>
        </p:txBody>
      </p:sp>
      <p:sp>
        <p:nvSpPr>
          <p:cNvPr id="7" name="Date Placeholder 6">
            <a:extLst>
              <a:ext uri="{FF2B5EF4-FFF2-40B4-BE49-F238E27FC236}">
                <a16:creationId xmlns:a16="http://schemas.microsoft.com/office/drawing/2014/main" id="{4CA13F8B-0CA4-C0D5-9DAF-A08195E79F96}"/>
              </a:ext>
            </a:extLst>
          </p:cNvPr>
          <p:cNvSpPr>
            <a:spLocks noGrp="1"/>
          </p:cNvSpPr>
          <p:nvPr>
            <p:ph type="dt" sz="half" idx="10"/>
          </p:nvPr>
        </p:nvSpPr>
        <p:spPr>
          <a:xfrm>
            <a:off x="838200" y="6356350"/>
            <a:ext cx="2743200" cy="365125"/>
          </a:xfrm>
        </p:spPr>
        <p:txBody>
          <a:bodyPr>
            <a:normAutofit/>
          </a:bodyPr>
          <a:lstStyle/>
          <a:p>
            <a:pPr>
              <a:spcAft>
                <a:spcPts val="600"/>
              </a:spcAft>
            </a:pPr>
            <a:r>
              <a:rPr lang="en-US"/>
              <a:t>20XX</a:t>
            </a:r>
          </a:p>
        </p:txBody>
      </p:sp>
      <p:sp>
        <p:nvSpPr>
          <p:cNvPr id="27"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Slide Number Placeholder 8">
            <a:extLst>
              <a:ext uri="{FF2B5EF4-FFF2-40B4-BE49-F238E27FC236}">
                <a16:creationId xmlns:a16="http://schemas.microsoft.com/office/drawing/2014/main" id="{DBFD2A9A-621A-A838-5085-BE83E8CB7C69}"/>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en-US" smtClean="0"/>
              <a:pPr>
                <a:spcAft>
                  <a:spcPts val="600"/>
                </a:spcAft>
              </a:pPr>
              <a:t>15</a:t>
            </a:fld>
            <a:endParaRPr lang="en-US"/>
          </a:p>
        </p:txBody>
      </p:sp>
    </p:spTree>
    <p:extLst>
      <p:ext uri="{BB962C8B-B14F-4D97-AF65-F5344CB8AC3E}">
        <p14:creationId xmlns:p14="http://schemas.microsoft.com/office/powerpoint/2010/main" val="157736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vert="horz" lIns="91440" tIns="45720" rIns="91440" bIns="45720" rtlCol="0" anchor="t">
            <a:normAutofit/>
          </a:bodyPr>
          <a:lstStyle/>
          <a:p>
            <a:r>
              <a:rPr lang="en-US" dirty="0" err="1"/>
              <a:t>Jinlun</a:t>
            </a:r>
            <a:r>
              <a:rPr lang="en-US" dirty="0"/>
              <a:t> Zhang</a:t>
            </a:r>
          </a:p>
          <a:p>
            <a:r>
              <a:rPr lang="en-US" dirty="0" err="1"/>
              <a:t>Wenqi</a:t>
            </a:r>
            <a:r>
              <a:rPr lang="en-US" dirty="0"/>
              <a:t> Tang</a:t>
            </a:r>
          </a:p>
          <a:p>
            <a:r>
              <a:rPr lang="en-US" dirty="0"/>
              <a:t>Eissa Khan</a:t>
            </a:r>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16</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3DBA87-2F55-4D4A-904C-5956CFCB7EFF}"/>
              </a:ext>
            </a:extLst>
          </p:cNvPr>
          <p:cNvSpPr>
            <a:spLocks noGrp="1"/>
          </p:cNvSpPr>
          <p:nvPr>
            <p:ph type="title"/>
          </p:nvPr>
        </p:nvSpPr>
        <p:spPr>
          <a:xfrm>
            <a:off x="3377455" y="889591"/>
            <a:ext cx="5439141" cy="823527"/>
          </a:xfrm>
        </p:spPr>
        <p:txBody>
          <a:bodyPr>
            <a:normAutofit/>
          </a:bodyPr>
          <a:lstStyle/>
          <a:p>
            <a:pPr algn="ctr"/>
            <a:r>
              <a:rPr lang="en-ZA" dirty="0">
                <a:ea typeface="+mj-lt"/>
                <a:cs typeface="+mj-lt"/>
              </a:rPr>
              <a:t>Problem Definition</a:t>
            </a:r>
            <a:endParaRPr lang="en-US" dirty="0">
              <a:ea typeface="+mj-lt"/>
              <a:cs typeface="+mj-lt"/>
            </a:endParaRPr>
          </a:p>
        </p:txBody>
      </p:sp>
      <p:sp>
        <p:nvSpPr>
          <p:cNvPr id="4" name="Content Placeholder 3">
            <a:extLst>
              <a:ext uri="{FF2B5EF4-FFF2-40B4-BE49-F238E27FC236}">
                <a16:creationId xmlns:a16="http://schemas.microsoft.com/office/drawing/2014/main" id="{AAE96246-AC0B-D14B-AC27-4387AE870FBE}"/>
              </a:ext>
            </a:extLst>
          </p:cNvPr>
          <p:cNvSpPr>
            <a:spLocks noGrp="1"/>
          </p:cNvSpPr>
          <p:nvPr>
            <p:ph idx="1"/>
          </p:nvPr>
        </p:nvSpPr>
        <p:spPr>
          <a:xfrm>
            <a:off x="924769" y="1710147"/>
            <a:ext cx="10313503" cy="4312493"/>
          </a:xfrm>
        </p:spPr>
        <p:txBody>
          <a:bodyPr vert="horz" lIns="91440" tIns="45720" rIns="91440" bIns="45720" rtlCol="0" anchor="t">
            <a:normAutofit/>
          </a:bodyPr>
          <a:lstStyle/>
          <a:p>
            <a:pPr marL="285750" indent="-285750">
              <a:lnSpc>
                <a:spcPct val="150000"/>
              </a:lnSpc>
              <a:buFont typeface="Arial,Sans-Serif"/>
              <a:buChar char="•"/>
            </a:pPr>
            <a:r>
              <a:rPr lang="en-CA" sz="2800" dirty="0">
                <a:ea typeface="+mn-lt"/>
                <a:cs typeface="+mn-lt"/>
              </a:rPr>
              <a:t>The problem we attempt to address can be summarized to using machine learning strategies to predict on whether an individual has received a H1N1 flu vaccine or not based on his/her collected personal characteristics</a:t>
            </a:r>
            <a:endParaRPr lang="en-US" sz="2800"/>
          </a:p>
          <a:p>
            <a:pPr marL="285750" indent="-285750">
              <a:lnSpc>
                <a:spcPct val="150000"/>
              </a:lnSpc>
              <a:buFont typeface="Arial,Sans-Serif"/>
              <a:buChar char="•"/>
            </a:pPr>
            <a:r>
              <a:rPr lang="en-CA" sz="2800" dirty="0">
                <a:ea typeface="+mn-lt"/>
                <a:cs typeface="+mn-lt"/>
              </a:rPr>
              <a:t>A binary classification machine learning task.</a:t>
            </a:r>
            <a:endParaRPr lang="en-CA" sz="2800" dirty="0"/>
          </a:p>
          <a:p>
            <a:pPr marL="285750" indent="-285750">
              <a:lnSpc>
                <a:spcPct val="150000"/>
              </a:lnSpc>
              <a:buFont typeface="Arial,Sans-Serif"/>
              <a:buChar char="•"/>
            </a:pPr>
            <a:endParaRPr lang="en-US" dirty="0">
              <a:ea typeface="+mn-lt"/>
              <a:cs typeface="+mn-lt"/>
            </a:endParaRPr>
          </a:p>
          <a:p>
            <a:endParaRPr lang="en-US" dirty="0"/>
          </a:p>
          <a:p>
            <a:endParaRPr lang="en-US" dirty="0"/>
          </a:p>
        </p:txBody>
      </p:sp>
      <p:sp>
        <p:nvSpPr>
          <p:cNvPr id="5" name="Date Placeholder 4">
            <a:extLst>
              <a:ext uri="{FF2B5EF4-FFF2-40B4-BE49-F238E27FC236}">
                <a16:creationId xmlns:a16="http://schemas.microsoft.com/office/drawing/2014/main" id="{F514FF99-E85B-1B4C-91C4-8D92A75EF588}"/>
              </a:ext>
            </a:extLst>
          </p:cNvPr>
          <p:cNvSpPr>
            <a:spLocks noGrp="1"/>
          </p:cNvSpPr>
          <p:nvPr>
            <p:ph type="dt" sz="half" idx="10"/>
          </p:nvPr>
        </p:nvSpPr>
        <p:spPr/>
        <p:txBody>
          <a:bodyPr/>
          <a:lstStyle/>
          <a:p>
            <a:r>
              <a:rPr lang="en-US"/>
              <a:t>20XX</a:t>
            </a:r>
            <a:endParaRPr lang="en-US" dirty="0"/>
          </a:p>
        </p:txBody>
      </p:sp>
      <p:sp>
        <p:nvSpPr>
          <p:cNvPr id="7" name="Slide Number Placeholder 6">
            <a:extLst>
              <a:ext uri="{FF2B5EF4-FFF2-40B4-BE49-F238E27FC236}">
                <a16:creationId xmlns:a16="http://schemas.microsoft.com/office/drawing/2014/main" id="{965E6801-83A0-4748-A3B1-57BCEA3C5309}"/>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791472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9F43C-7C16-AE9B-0370-10698A3DA821}"/>
              </a:ext>
            </a:extLst>
          </p:cNvPr>
          <p:cNvSpPr>
            <a:spLocks noGrp="1"/>
          </p:cNvSpPr>
          <p:nvPr>
            <p:ph type="title"/>
          </p:nvPr>
        </p:nvSpPr>
        <p:spPr/>
        <p:txBody>
          <a:bodyPr>
            <a:normAutofit fontScale="90000"/>
          </a:bodyPr>
          <a:lstStyle/>
          <a:p>
            <a:r>
              <a:rPr lang="zh-CN" altLang="en-US"/>
              <a:t>Originality of contribution</a:t>
            </a:r>
          </a:p>
        </p:txBody>
      </p:sp>
      <p:sp>
        <p:nvSpPr>
          <p:cNvPr id="3" name="日期占位符 2">
            <a:extLst>
              <a:ext uri="{FF2B5EF4-FFF2-40B4-BE49-F238E27FC236}">
                <a16:creationId xmlns:a16="http://schemas.microsoft.com/office/drawing/2014/main" id="{8227EE27-2170-38C4-E4F9-07B488813994}"/>
              </a:ext>
            </a:extLst>
          </p:cNvPr>
          <p:cNvSpPr>
            <a:spLocks noGrp="1"/>
          </p:cNvSpPr>
          <p:nvPr>
            <p:ph type="dt" sz="half" idx="10"/>
          </p:nvPr>
        </p:nvSpPr>
        <p:spPr/>
        <p:txBody>
          <a:bodyPr/>
          <a:lstStyle/>
          <a:p>
            <a:r>
              <a:rPr lang="en-US" dirty="0"/>
              <a:t>20XX</a:t>
            </a:r>
          </a:p>
        </p:txBody>
      </p:sp>
      <p:sp>
        <p:nvSpPr>
          <p:cNvPr id="4" name="页脚占位符 3">
            <a:extLst>
              <a:ext uri="{FF2B5EF4-FFF2-40B4-BE49-F238E27FC236}">
                <a16:creationId xmlns:a16="http://schemas.microsoft.com/office/drawing/2014/main" id="{FDA8803A-5126-6915-01D7-9FFC183FAF50}"/>
              </a:ext>
            </a:extLst>
          </p:cNvPr>
          <p:cNvSpPr>
            <a:spLocks noGrp="1"/>
          </p:cNvSpPr>
          <p:nvPr>
            <p:ph type="ftr" sz="quarter" idx="11"/>
          </p:nvPr>
        </p:nvSpPr>
        <p:spPr/>
        <p:txBody>
          <a:bodyPr/>
          <a:lstStyle/>
          <a:p>
            <a:r>
              <a:rPr lang="en-US" dirty="0"/>
              <a:t>Contoso business plan</a:t>
            </a:r>
          </a:p>
        </p:txBody>
      </p:sp>
      <p:sp>
        <p:nvSpPr>
          <p:cNvPr id="5" name="灯片编号占位符 4">
            <a:extLst>
              <a:ext uri="{FF2B5EF4-FFF2-40B4-BE49-F238E27FC236}">
                <a16:creationId xmlns:a16="http://schemas.microsoft.com/office/drawing/2014/main" id="{12695955-8C3F-30FB-A1F2-DF4B88E6ED61}"/>
              </a:ext>
            </a:extLst>
          </p:cNvPr>
          <p:cNvSpPr>
            <a:spLocks noGrp="1"/>
          </p:cNvSpPr>
          <p:nvPr>
            <p:ph type="sldNum" sz="quarter" idx="12"/>
          </p:nvPr>
        </p:nvSpPr>
        <p:spPr/>
        <p:txBody>
          <a:bodyPr/>
          <a:lstStyle/>
          <a:p>
            <a:fld id="{B5CEABB6-07DC-46E8-9B57-56EC44A396E5}" type="slidenum">
              <a:rPr lang="en-US" smtClean="0"/>
              <a:t>3</a:t>
            </a:fld>
            <a:endParaRPr lang="en-US" dirty="0"/>
          </a:p>
        </p:txBody>
      </p:sp>
      <p:sp>
        <p:nvSpPr>
          <p:cNvPr id="7" name="文本框 6">
            <a:extLst>
              <a:ext uri="{FF2B5EF4-FFF2-40B4-BE49-F238E27FC236}">
                <a16:creationId xmlns:a16="http://schemas.microsoft.com/office/drawing/2014/main" id="{E414FC32-31DE-51DE-83B8-C35B3FB568DC}"/>
              </a:ext>
            </a:extLst>
          </p:cNvPr>
          <p:cNvSpPr txBox="1"/>
          <p:nvPr/>
        </p:nvSpPr>
        <p:spPr>
          <a:xfrm>
            <a:off x="611824" y="1724233"/>
            <a:ext cx="10823737" cy="5311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zh-CN" altLang="en-US" sz="2400"/>
              <a:t>We will train and compare three unique machine learning or deep learning models on this classification task, and implemented the stacking ensembling strategy on the 3 three models to obtain the optimal final prediction accuracy</a:t>
            </a:r>
            <a:endParaRPr lang="en-US" altLang="zh-CN" sz="2400"/>
          </a:p>
          <a:p>
            <a:pPr marL="285750" indent="-285750">
              <a:lnSpc>
                <a:spcPct val="150000"/>
              </a:lnSpc>
              <a:buFont typeface="Arial"/>
              <a:buChar char="•"/>
            </a:pPr>
            <a:endParaRPr lang="zh-CN" altLang="en-US" sz="2400" dirty="0"/>
          </a:p>
          <a:p>
            <a:pPr marL="285750" indent="-285750">
              <a:lnSpc>
                <a:spcPct val="150000"/>
              </a:lnSpc>
              <a:buFont typeface="Arial"/>
              <a:buChar char="•"/>
            </a:pPr>
            <a:r>
              <a:rPr lang="zh-CN" altLang="en-US" sz="2400"/>
              <a:t>Use unique combination of pre-processing techniques (such as </a:t>
            </a:r>
            <a:r>
              <a:rPr lang="zh-CN" sz="2400">
                <a:ea typeface="+mn-lt"/>
                <a:cs typeface="+mn-lt"/>
              </a:rPr>
              <a:t>oversampling </a:t>
            </a:r>
            <a:r>
              <a:rPr lang="zh-CN" altLang="en-US" sz="2400"/>
              <a:t>and count rank encoding) to let the model better capture the patterns within the dataset and so learn more from the data to produce a satisfactory classification result</a:t>
            </a:r>
          </a:p>
          <a:p>
            <a:pPr marL="285750" indent="-285750">
              <a:lnSpc>
                <a:spcPct val="150000"/>
              </a:lnSpc>
              <a:buFont typeface="Arial"/>
              <a:buChar char="•"/>
            </a:pPr>
            <a:endParaRPr lang="zh-CN" altLang="en-US" dirty="0"/>
          </a:p>
          <a:p>
            <a:pPr>
              <a:lnSpc>
                <a:spcPct val="150000"/>
              </a:lnSpc>
            </a:pPr>
            <a:endParaRPr lang="zh-CN" altLang="en-US" dirty="0"/>
          </a:p>
        </p:txBody>
      </p:sp>
    </p:spTree>
    <p:extLst>
      <p:ext uri="{BB962C8B-B14F-4D97-AF65-F5344CB8AC3E}">
        <p14:creationId xmlns:p14="http://schemas.microsoft.com/office/powerpoint/2010/main" val="1714940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a wall clock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a:normAutofit/>
          </a:bodyPr>
          <a:lstStyle/>
          <a:p>
            <a:r>
              <a:rPr lang="en-US" dirty="0"/>
              <a:t>EDA</a:t>
            </a:r>
          </a:p>
        </p:txBody>
      </p:sp>
      <p:pic>
        <p:nvPicPr>
          <p:cNvPr id="12" name="Picture Placeholder 11" descr="Photo of woman on a laptop&#10;">
            <a:extLst>
              <a:ext uri="{FF2B5EF4-FFF2-40B4-BE49-F238E27FC236}">
                <a16:creationId xmlns:a16="http://schemas.microsoft.com/office/drawing/2014/main" id="{FF6FCE34-3B74-4337-ACAE-B16A2A0AECFB}"/>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3048000" y="777240"/>
            <a:ext cx="8229600" cy="5303520"/>
          </a:xfrm>
        </p:spPr>
      </p:pic>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a:lstStyle/>
          <a:p>
            <a:r>
              <a:rPr lang="en-US" dirty="0">
                <a:solidFill>
                  <a:schemeClr val="bg1">
                    <a:lumMod val="75000"/>
                  </a:schemeClr>
                </a:solidFill>
              </a:rPr>
              <a:t>20XX</a:t>
            </a: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11442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45C3-F7AB-9F04-3A0A-03D951DE4646}"/>
              </a:ext>
            </a:extLst>
          </p:cNvPr>
          <p:cNvSpPr>
            <a:spLocks noGrp="1"/>
          </p:cNvSpPr>
          <p:nvPr>
            <p:ph type="title"/>
          </p:nvPr>
        </p:nvSpPr>
        <p:spPr>
          <a:xfrm>
            <a:off x="873919" y="468904"/>
            <a:ext cx="10515600" cy="665063"/>
          </a:xfrm>
        </p:spPr>
        <p:txBody>
          <a:bodyPr>
            <a:normAutofit/>
          </a:bodyPr>
          <a:lstStyle/>
          <a:p>
            <a:r>
              <a:rPr lang="en-US" dirty="0"/>
              <a:t>EDA (</a:t>
            </a:r>
            <a:r>
              <a:rPr lang="en-CA" dirty="0">
                <a:ea typeface="+mj-lt"/>
                <a:cs typeface="+mj-lt"/>
              </a:rPr>
              <a:t>Target Attribute</a:t>
            </a:r>
            <a:r>
              <a:rPr lang="en-US" dirty="0"/>
              <a:t>)</a:t>
            </a:r>
          </a:p>
        </p:txBody>
      </p:sp>
      <p:sp>
        <p:nvSpPr>
          <p:cNvPr id="3" name="Date Placeholder 2">
            <a:extLst>
              <a:ext uri="{FF2B5EF4-FFF2-40B4-BE49-F238E27FC236}">
                <a16:creationId xmlns:a16="http://schemas.microsoft.com/office/drawing/2014/main" id="{891B243F-8169-DCE1-EC0B-689B7F0058C6}"/>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8C9E6F0E-C71B-EF0B-2104-C2204DA8ADD7}"/>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37DD7DBD-3BF5-50ED-6646-C72CA1F19093}"/>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14" name="TextBox 13">
            <a:extLst>
              <a:ext uri="{FF2B5EF4-FFF2-40B4-BE49-F238E27FC236}">
                <a16:creationId xmlns:a16="http://schemas.microsoft.com/office/drawing/2014/main" id="{552F9656-45CF-CC5B-E829-5EDC51DDA2E6}"/>
              </a:ext>
            </a:extLst>
          </p:cNvPr>
          <p:cNvSpPr txBox="1"/>
          <p:nvPr/>
        </p:nvSpPr>
        <p:spPr>
          <a:xfrm>
            <a:off x="4721901" y="263577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7" descr="Chart, bar chart&#10;&#10;Description automatically generated">
            <a:extLst>
              <a:ext uri="{FF2B5EF4-FFF2-40B4-BE49-F238E27FC236}">
                <a16:creationId xmlns:a16="http://schemas.microsoft.com/office/drawing/2014/main" id="{C405F1A3-B414-EC79-D86E-75906117DB04}"/>
              </a:ext>
            </a:extLst>
          </p:cNvPr>
          <p:cNvPicPr>
            <a:picLocks noChangeAspect="1"/>
          </p:cNvPicPr>
          <p:nvPr/>
        </p:nvPicPr>
        <p:blipFill>
          <a:blip r:embed="rId2"/>
          <a:stretch>
            <a:fillRect/>
          </a:stretch>
        </p:blipFill>
        <p:spPr>
          <a:xfrm>
            <a:off x="241810" y="1808173"/>
            <a:ext cx="7029449" cy="3923453"/>
          </a:xfrm>
          <a:prstGeom prst="rect">
            <a:avLst/>
          </a:prstGeom>
        </p:spPr>
      </p:pic>
      <p:sp>
        <p:nvSpPr>
          <p:cNvPr id="10" name="文本框 6">
            <a:extLst>
              <a:ext uri="{FF2B5EF4-FFF2-40B4-BE49-F238E27FC236}">
                <a16:creationId xmlns:a16="http://schemas.microsoft.com/office/drawing/2014/main" id="{1B87669A-3928-8C13-CAD4-7A7DA6248954}"/>
              </a:ext>
            </a:extLst>
          </p:cNvPr>
          <p:cNvSpPr txBox="1"/>
          <p:nvPr/>
        </p:nvSpPr>
        <p:spPr>
          <a:xfrm>
            <a:off x="7465532" y="807070"/>
            <a:ext cx="4587972" cy="4618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CA" dirty="0">
                <a:ea typeface="+mn-lt"/>
                <a:cs typeface="+mn-lt"/>
              </a:rPr>
              <a:t>Moderately imbalanced</a:t>
            </a:r>
            <a:endParaRPr lang="en-US" dirty="0"/>
          </a:p>
          <a:p>
            <a:pPr marL="285750" indent="-285750">
              <a:lnSpc>
                <a:spcPct val="150000"/>
              </a:lnSpc>
              <a:buFont typeface="Arial"/>
              <a:buChar char="•"/>
            </a:pPr>
            <a:r>
              <a:rPr lang="en-CA" dirty="0">
                <a:ea typeface="+mn-lt"/>
                <a:cs typeface="+mn-lt"/>
              </a:rPr>
              <a:t>Ideal model evaluation metrics for our model should be F1 score or AUC score or both. </a:t>
            </a:r>
          </a:p>
          <a:p>
            <a:pPr marL="285750" indent="-285750">
              <a:lnSpc>
                <a:spcPct val="150000"/>
              </a:lnSpc>
              <a:buFont typeface="Arial"/>
              <a:buChar char="•"/>
            </a:pPr>
            <a:endParaRPr lang="en-CA" dirty="0">
              <a:ea typeface="+mn-lt"/>
              <a:cs typeface="+mn-lt"/>
            </a:endParaRPr>
          </a:p>
          <a:p>
            <a:pPr marL="285750" indent="-285750">
              <a:lnSpc>
                <a:spcPct val="150000"/>
              </a:lnSpc>
              <a:buFont typeface="Arial"/>
              <a:buChar char="•"/>
            </a:pPr>
            <a:r>
              <a:rPr lang="en-CA" dirty="0">
                <a:ea typeface="+mn-lt"/>
                <a:cs typeface="+mn-lt"/>
              </a:rPr>
              <a:t>To address this imbalance, we will employ the oversampling strategy in the data-preprocessing section to balance the imbalanced number of records in each of the target class.</a:t>
            </a:r>
            <a:endParaRPr lang="en-CA"/>
          </a:p>
          <a:p>
            <a:pPr marL="285750" indent="-285750">
              <a:lnSpc>
                <a:spcPct val="150000"/>
              </a:lnSpc>
              <a:buFont typeface="Arial"/>
              <a:buChar char="•"/>
            </a:pPr>
            <a:endParaRPr lang="en-US" dirty="0">
              <a:latin typeface="Quire Sans Pro Light"/>
            </a:endParaRPr>
          </a:p>
        </p:txBody>
      </p:sp>
    </p:spTree>
    <p:extLst>
      <p:ext uri="{BB962C8B-B14F-4D97-AF65-F5344CB8AC3E}">
        <p14:creationId xmlns:p14="http://schemas.microsoft.com/office/powerpoint/2010/main" val="2763460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33C4-6C97-9D43-BA0D-310D87B3A19F}"/>
              </a:ext>
            </a:extLst>
          </p:cNvPr>
          <p:cNvSpPr>
            <a:spLocks noGrp="1"/>
          </p:cNvSpPr>
          <p:nvPr>
            <p:ph type="title"/>
          </p:nvPr>
        </p:nvSpPr>
        <p:spPr/>
        <p:txBody>
          <a:bodyPr>
            <a:normAutofit fontScale="90000"/>
          </a:bodyPr>
          <a:lstStyle/>
          <a:p>
            <a:r>
              <a:rPr lang="en-US" dirty="0">
                <a:ea typeface="+mj-lt"/>
                <a:cs typeface="+mj-lt"/>
              </a:rPr>
              <a:t>EDA (</a:t>
            </a:r>
            <a:r>
              <a:rPr lang="en-CA" dirty="0">
                <a:ea typeface="+mj-lt"/>
                <a:cs typeface="+mj-lt"/>
              </a:rPr>
              <a:t>Numeric Attributes</a:t>
            </a:r>
            <a:r>
              <a:rPr lang="en-US" dirty="0">
                <a:ea typeface="+mj-lt"/>
                <a:cs typeface="+mj-lt"/>
              </a:rPr>
              <a:t>)</a:t>
            </a:r>
            <a:endParaRPr lang="en-US" dirty="0"/>
          </a:p>
        </p:txBody>
      </p:sp>
      <p:sp>
        <p:nvSpPr>
          <p:cNvPr id="3" name="Date Placeholder 2">
            <a:extLst>
              <a:ext uri="{FF2B5EF4-FFF2-40B4-BE49-F238E27FC236}">
                <a16:creationId xmlns:a16="http://schemas.microsoft.com/office/drawing/2014/main" id="{A694C5CB-34B9-D845-89F3-D499501D63B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CA51E197-B959-F647-82A1-13737E29C32C}"/>
              </a:ext>
            </a:extLst>
          </p:cNvPr>
          <p:cNvSpPr>
            <a:spLocks noGrp="1"/>
          </p:cNvSpPr>
          <p:nvPr>
            <p:ph type="ftr" sz="quarter" idx="11"/>
          </p:nvPr>
        </p:nvSpPr>
        <p:spPr/>
        <p:txBody>
          <a:bodyPr/>
          <a:lstStyle/>
          <a:p>
            <a:r>
              <a:rPr lang="en-US"/>
              <a:t>Contoso business plan</a:t>
            </a:r>
            <a:endParaRPr lang="en-US" dirty="0"/>
          </a:p>
        </p:txBody>
      </p:sp>
      <p:sp>
        <p:nvSpPr>
          <p:cNvPr id="5" name="Slide Number Placeholder 4">
            <a:extLst>
              <a:ext uri="{FF2B5EF4-FFF2-40B4-BE49-F238E27FC236}">
                <a16:creationId xmlns:a16="http://schemas.microsoft.com/office/drawing/2014/main" id="{2824C468-4264-444C-A33B-0EBC7C1170A4}"/>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7" name="文本框 6">
            <a:extLst>
              <a:ext uri="{FF2B5EF4-FFF2-40B4-BE49-F238E27FC236}">
                <a16:creationId xmlns:a16="http://schemas.microsoft.com/office/drawing/2014/main" id="{068C02FE-824C-FC05-35DE-F89DB420A5AB}"/>
              </a:ext>
            </a:extLst>
          </p:cNvPr>
          <p:cNvSpPr txBox="1"/>
          <p:nvPr/>
        </p:nvSpPr>
        <p:spPr>
          <a:xfrm>
            <a:off x="7298844" y="211759"/>
            <a:ext cx="4814194" cy="54496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CA" dirty="0">
                <a:ea typeface="+mn-lt"/>
                <a:cs typeface="+mn-lt"/>
              </a:rPr>
              <a:t>The provided numeric features are either binary numeric data or categorical ordinal numeric data </a:t>
            </a:r>
            <a:endParaRPr lang="en-US" dirty="0"/>
          </a:p>
          <a:p>
            <a:pPr marL="285750" indent="-285750">
              <a:lnSpc>
                <a:spcPct val="150000"/>
              </a:lnSpc>
              <a:buFont typeface="Arial"/>
              <a:buChar char="•"/>
            </a:pPr>
            <a:endParaRPr lang="en-CA" dirty="0">
              <a:ea typeface="+mn-lt"/>
              <a:cs typeface="+mn-lt"/>
            </a:endParaRPr>
          </a:p>
          <a:p>
            <a:pPr marL="285750" indent="-285750">
              <a:lnSpc>
                <a:spcPct val="150000"/>
              </a:lnSpc>
              <a:buFont typeface="Arial"/>
              <a:buChar char="•"/>
            </a:pPr>
            <a:r>
              <a:rPr lang="en-CA" dirty="0">
                <a:ea typeface="+mn-lt"/>
                <a:cs typeface="+mn-lt"/>
              </a:rPr>
              <a:t>Numeric feature values are discrete, and their maximal values are below or equal to 5 </a:t>
            </a:r>
          </a:p>
          <a:p>
            <a:pPr marL="285750" indent="-285750">
              <a:lnSpc>
                <a:spcPct val="150000"/>
              </a:lnSpc>
              <a:buFont typeface="Arial"/>
              <a:buChar char="•"/>
            </a:pPr>
            <a:endParaRPr lang="en-CA" dirty="0">
              <a:ea typeface="+mn-lt"/>
              <a:cs typeface="+mn-lt"/>
            </a:endParaRPr>
          </a:p>
          <a:p>
            <a:pPr marL="285750" indent="-285750">
              <a:lnSpc>
                <a:spcPct val="150000"/>
              </a:lnSpc>
              <a:buFont typeface="Arial"/>
              <a:buChar char="•"/>
            </a:pPr>
            <a:r>
              <a:rPr lang="en-CA" dirty="0">
                <a:ea typeface="+mn-lt"/>
                <a:cs typeface="+mn-lt"/>
              </a:rPr>
              <a:t>As a result, no numerical data transformation like scaling may be necessary for this dataset, because the scale of each numeric feature is similar to each other, while we want to preserve the ordering within the categorical ordinal numeric features.</a:t>
            </a:r>
            <a:endParaRPr lang="en-CA"/>
          </a:p>
        </p:txBody>
      </p:sp>
      <p:pic>
        <p:nvPicPr>
          <p:cNvPr id="6" name="Picture 7" descr="Chart, line chart&#10;&#10;Description automatically generated">
            <a:extLst>
              <a:ext uri="{FF2B5EF4-FFF2-40B4-BE49-F238E27FC236}">
                <a16:creationId xmlns:a16="http://schemas.microsoft.com/office/drawing/2014/main" id="{04A0ECA2-CDE7-0CAB-A6A0-E2F5DD1CAE80}"/>
              </a:ext>
            </a:extLst>
          </p:cNvPr>
          <p:cNvPicPr>
            <a:picLocks noChangeAspect="1"/>
          </p:cNvPicPr>
          <p:nvPr/>
        </p:nvPicPr>
        <p:blipFill>
          <a:blip r:embed="rId2"/>
          <a:stretch>
            <a:fillRect/>
          </a:stretch>
        </p:blipFill>
        <p:spPr>
          <a:xfrm>
            <a:off x="165878" y="1675946"/>
            <a:ext cx="7053263" cy="3983256"/>
          </a:xfrm>
          <a:prstGeom prst="rect">
            <a:avLst/>
          </a:prstGeom>
        </p:spPr>
      </p:pic>
    </p:spTree>
    <p:extLst>
      <p:ext uri="{BB962C8B-B14F-4D97-AF65-F5344CB8AC3E}">
        <p14:creationId xmlns:p14="http://schemas.microsoft.com/office/powerpoint/2010/main" val="386223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33C4-6C97-9D43-BA0D-310D87B3A19F}"/>
              </a:ext>
            </a:extLst>
          </p:cNvPr>
          <p:cNvSpPr>
            <a:spLocks noGrp="1"/>
          </p:cNvSpPr>
          <p:nvPr>
            <p:ph type="title"/>
          </p:nvPr>
        </p:nvSpPr>
        <p:spPr>
          <a:xfrm>
            <a:off x="373856" y="314123"/>
            <a:ext cx="10515600" cy="640080"/>
          </a:xfrm>
        </p:spPr>
        <p:txBody>
          <a:bodyPr>
            <a:normAutofit fontScale="90000"/>
          </a:bodyPr>
          <a:lstStyle/>
          <a:p>
            <a:r>
              <a:rPr lang="en-US" dirty="0">
                <a:ea typeface="+mj-lt"/>
                <a:cs typeface="+mj-lt"/>
              </a:rPr>
              <a:t>EDA (</a:t>
            </a:r>
            <a:r>
              <a:rPr lang="en-CA" dirty="0">
                <a:ea typeface="+mj-lt"/>
                <a:cs typeface="+mj-lt"/>
              </a:rPr>
              <a:t>Categorical Attributes</a:t>
            </a:r>
            <a:r>
              <a:rPr lang="en-US" dirty="0">
                <a:ea typeface="+mj-lt"/>
                <a:cs typeface="+mj-lt"/>
              </a:rPr>
              <a:t>)</a:t>
            </a:r>
            <a:endParaRPr lang="en-US" dirty="0"/>
          </a:p>
        </p:txBody>
      </p:sp>
      <p:sp>
        <p:nvSpPr>
          <p:cNvPr id="3" name="Date Placeholder 2">
            <a:extLst>
              <a:ext uri="{FF2B5EF4-FFF2-40B4-BE49-F238E27FC236}">
                <a16:creationId xmlns:a16="http://schemas.microsoft.com/office/drawing/2014/main" id="{A694C5CB-34B9-D845-89F3-D499501D63BF}"/>
              </a:ext>
            </a:extLst>
          </p:cNvPr>
          <p:cNvSpPr>
            <a:spLocks noGrp="1"/>
          </p:cNvSpPr>
          <p:nvPr>
            <p:ph type="dt" sz="half" idx="10"/>
          </p:nvPr>
        </p:nvSpPr>
        <p:spPr/>
        <p:txBody>
          <a:bodyPr/>
          <a:lstStyle/>
          <a:p>
            <a:r>
              <a:rPr lang="en-US"/>
              <a:t>20XX</a:t>
            </a:r>
            <a:endParaRPr lang="en-US" dirty="0"/>
          </a:p>
        </p:txBody>
      </p:sp>
      <p:sp>
        <p:nvSpPr>
          <p:cNvPr id="5" name="Slide Number Placeholder 4">
            <a:extLst>
              <a:ext uri="{FF2B5EF4-FFF2-40B4-BE49-F238E27FC236}">
                <a16:creationId xmlns:a16="http://schemas.microsoft.com/office/drawing/2014/main" id="{2824C468-4264-444C-A33B-0EBC7C1170A4}"/>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7" name="文本框 6">
            <a:extLst>
              <a:ext uri="{FF2B5EF4-FFF2-40B4-BE49-F238E27FC236}">
                <a16:creationId xmlns:a16="http://schemas.microsoft.com/office/drawing/2014/main" id="{068C02FE-824C-FC05-35DE-F89DB420A5AB}"/>
              </a:ext>
            </a:extLst>
          </p:cNvPr>
          <p:cNvSpPr txBox="1"/>
          <p:nvPr/>
        </p:nvSpPr>
        <p:spPr>
          <a:xfrm>
            <a:off x="202719" y="4914727"/>
            <a:ext cx="12065099" cy="17221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CA" dirty="0"/>
              <a:t>For certain categorical features, they may not provide much information to train the model as certain feature values dominate </a:t>
            </a:r>
            <a:endParaRPr lang="en-US" dirty="0"/>
          </a:p>
          <a:p>
            <a:pPr marL="285750" indent="-285750">
              <a:lnSpc>
                <a:spcPct val="150000"/>
              </a:lnSpc>
              <a:buFont typeface="Arial"/>
              <a:buChar char="•"/>
            </a:pPr>
            <a:r>
              <a:rPr lang="en-CA" dirty="0"/>
              <a:t>Challenge: What </a:t>
            </a:r>
            <a:r>
              <a:rPr lang="en-CA" dirty="0">
                <a:ea typeface="+mn-lt"/>
                <a:cs typeface="+mn-lt"/>
              </a:rPr>
              <a:t>strategy to convert those features into numeric with maximal originality preserved (no intrinsic ordering or info loss)</a:t>
            </a:r>
          </a:p>
        </p:txBody>
      </p:sp>
      <p:pic>
        <p:nvPicPr>
          <p:cNvPr id="9" name="Picture 9" descr="Chart, waterfall chart&#10;&#10;Description automatically generated">
            <a:extLst>
              <a:ext uri="{FF2B5EF4-FFF2-40B4-BE49-F238E27FC236}">
                <a16:creationId xmlns:a16="http://schemas.microsoft.com/office/drawing/2014/main" id="{2BADE124-AC01-9D0B-C883-B6F22005458C}"/>
              </a:ext>
            </a:extLst>
          </p:cNvPr>
          <p:cNvPicPr>
            <a:picLocks noChangeAspect="1"/>
          </p:cNvPicPr>
          <p:nvPr/>
        </p:nvPicPr>
        <p:blipFill>
          <a:blip r:embed="rId2"/>
          <a:stretch>
            <a:fillRect/>
          </a:stretch>
        </p:blipFill>
        <p:spPr>
          <a:xfrm>
            <a:off x="57150" y="962438"/>
            <a:ext cx="5684044" cy="3778217"/>
          </a:xfrm>
          <a:prstGeom prst="rect">
            <a:avLst/>
          </a:prstGeom>
        </p:spPr>
      </p:pic>
      <p:pic>
        <p:nvPicPr>
          <p:cNvPr id="10" name="Picture 10" descr="Chart, treemap chart&#10;&#10;Description automatically generated">
            <a:extLst>
              <a:ext uri="{FF2B5EF4-FFF2-40B4-BE49-F238E27FC236}">
                <a16:creationId xmlns:a16="http://schemas.microsoft.com/office/drawing/2014/main" id="{D92B772F-6B8F-F6F3-4499-D156F4AC6776}"/>
              </a:ext>
            </a:extLst>
          </p:cNvPr>
          <p:cNvPicPr>
            <a:picLocks noChangeAspect="1"/>
          </p:cNvPicPr>
          <p:nvPr/>
        </p:nvPicPr>
        <p:blipFill>
          <a:blip r:embed="rId3"/>
          <a:stretch>
            <a:fillRect/>
          </a:stretch>
        </p:blipFill>
        <p:spPr>
          <a:xfrm>
            <a:off x="5738228" y="960601"/>
            <a:ext cx="6565105" cy="3778294"/>
          </a:xfrm>
          <a:prstGeom prst="rect">
            <a:avLst/>
          </a:prstGeom>
        </p:spPr>
      </p:pic>
    </p:spTree>
    <p:extLst>
      <p:ext uri="{BB962C8B-B14F-4D97-AF65-F5344CB8AC3E}">
        <p14:creationId xmlns:p14="http://schemas.microsoft.com/office/powerpoint/2010/main" val="90409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0" y="0"/>
            <a:ext cx="11077575" cy="3641209"/>
          </a:xfrm>
        </p:spPr>
        <p:txBody>
          <a:bodyPr/>
          <a:lstStyle/>
          <a:p>
            <a:r>
              <a:rPr lang="en-US" dirty="0">
                <a:ea typeface="+mj-lt"/>
                <a:cs typeface="+mj-lt"/>
              </a:rPr>
              <a:t>Data Preparation (Categorical Attributes)</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257175" y="1474465"/>
            <a:ext cx="10822225" cy="2168254"/>
          </a:xfrm>
        </p:spPr>
        <p:txBody>
          <a:bodyPr vert="horz" lIns="91440" tIns="45720" rIns="91440" bIns="45720" rtlCol="0" anchor="t">
            <a:normAutofit fontScale="92500" lnSpcReduction="10000"/>
          </a:bodyPr>
          <a:lstStyle/>
          <a:p>
            <a:pPr marL="285750" indent="-285750">
              <a:lnSpc>
                <a:spcPct val="150000"/>
              </a:lnSpc>
              <a:buChar char="•"/>
            </a:pPr>
            <a:r>
              <a:rPr lang="en-US" sz="1800" b="1" dirty="0"/>
              <a:t>Ordinal Encoding </a:t>
            </a:r>
            <a:r>
              <a:rPr lang="en-US" sz="1800" dirty="0"/>
              <a:t>for features that has intrinsic ordering, such as 'Education' and 'Income'</a:t>
            </a:r>
            <a:endParaRPr lang="en-US"/>
          </a:p>
          <a:p>
            <a:pPr marL="285750" indent="-285750">
              <a:lnSpc>
                <a:spcPct val="150000"/>
              </a:lnSpc>
              <a:buChar char="•"/>
            </a:pPr>
            <a:r>
              <a:rPr lang="en-US" sz="1800" b="1" dirty="0"/>
              <a:t>One-Hot Encoding</a:t>
            </a:r>
            <a:r>
              <a:rPr lang="en-US" sz="1800" dirty="0"/>
              <a:t> for binary features and the features without intrinsic ordering (like the feature </a:t>
            </a:r>
            <a:r>
              <a:rPr lang="en-US" sz="1800" dirty="0">
                <a:ea typeface="+mn-lt"/>
                <a:cs typeface="+mn-lt"/>
              </a:rPr>
              <a:t>'</a:t>
            </a:r>
            <a:r>
              <a:rPr lang="en-US" sz="1800" dirty="0" err="1">
                <a:ea typeface="+mn-lt"/>
                <a:cs typeface="+mn-lt"/>
              </a:rPr>
              <a:t>rent_or_own</a:t>
            </a:r>
            <a:r>
              <a:rPr lang="en-US" sz="1800" dirty="0">
                <a:ea typeface="+mn-lt"/>
                <a:cs typeface="+mn-lt"/>
              </a:rPr>
              <a:t>' </a:t>
            </a:r>
            <a:r>
              <a:rPr lang="en-US" sz="1800" dirty="0"/>
              <a:t>and </a:t>
            </a:r>
            <a:r>
              <a:rPr lang="en-US" sz="1800" dirty="0">
                <a:ea typeface="+mn-lt"/>
                <a:cs typeface="+mn-lt"/>
              </a:rPr>
              <a:t>'race</a:t>
            </a:r>
            <a:r>
              <a:rPr lang="en-US" sz="1800" dirty="0"/>
              <a:t>') </a:t>
            </a:r>
          </a:p>
          <a:p>
            <a:pPr marL="285750" indent="-285750">
              <a:lnSpc>
                <a:spcPct val="150000"/>
              </a:lnSpc>
              <a:buChar char="•"/>
            </a:pPr>
            <a:r>
              <a:rPr lang="en-US" sz="1800" b="1" dirty="0"/>
              <a:t>Count Rank Encoding</a:t>
            </a:r>
            <a:r>
              <a:rPr lang="en-US" sz="1800" dirty="0"/>
              <a:t> for the</a:t>
            </a:r>
            <a:r>
              <a:rPr lang="en-US" sz="1800" dirty="0">
                <a:ea typeface="+mn-lt"/>
                <a:cs typeface="+mn-lt"/>
              </a:rPr>
              <a:t> features that do not have intrinsic ordering and have more than 10 unique values</a:t>
            </a:r>
            <a:r>
              <a:rPr lang="en-US" sz="1800" b="1" dirty="0">
                <a:ea typeface="+mn-lt"/>
                <a:cs typeface="+mn-lt"/>
              </a:rPr>
              <a:t> </a:t>
            </a:r>
            <a:r>
              <a:rPr lang="en-US" sz="1800" dirty="0">
                <a:ea typeface="+mn-lt"/>
                <a:cs typeface="+mn-lt"/>
              </a:rPr>
              <a:t>(like the feature '</a:t>
            </a:r>
            <a:r>
              <a:rPr lang="en-US" sz="1800" dirty="0" err="1">
                <a:ea typeface="+mn-lt"/>
                <a:cs typeface="+mn-lt"/>
              </a:rPr>
              <a:t>hhs_geo_region</a:t>
            </a:r>
            <a:r>
              <a:rPr lang="en-US" sz="1800" dirty="0">
                <a:ea typeface="+mn-lt"/>
                <a:cs typeface="+mn-lt"/>
              </a:rPr>
              <a:t>')</a:t>
            </a:r>
            <a:r>
              <a:rPr lang="en-US" sz="1800" b="1" dirty="0">
                <a:ea typeface="+mn-lt"/>
                <a:cs typeface="+mn-lt"/>
              </a:rPr>
              <a:t> -&gt; Dimensionality explosion if use one-hot encoding</a:t>
            </a:r>
            <a:endParaRPr lang="en-US" sz="1800" dirty="0">
              <a:ea typeface="+mn-lt"/>
              <a:cs typeface="+mn-lt"/>
            </a:endParaRP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8</a:t>
            </a:fld>
            <a:endParaRPr lang="en-US" dirty="0"/>
          </a:p>
        </p:txBody>
      </p:sp>
      <p:pic>
        <p:nvPicPr>
          <p:cNvPr id="2" name="Picture 9">
            <a:extLst>
              <a:ext uri="{FF2B5EF4-FFF2-40B4-BE49-F238E27FC236}">
                <a16:creationId xmlns:a16="http://schemas.microsoft.com/office/drawing/2014/main" id="{20635990-C5AD-2C1E-9991-71B196F9E46F}"/>
              </a:ext>
            </a:extLst>
          </p:cNvPr>
          <p:cNvPicPr>
            <a:picLocks noChangeAspect="1"/>
          </p:cNvPicPr>
          <p:nvPr/>
        </p:nvPicPr>
        <p:blipFill>
          <a:blip r:embed="rId3"/>
          <a:stretch>
            <a:fillRect/>
          </a:stretch>
        </p:blipFill>
        <p:spPr>
          <a:xfrm>
            <a:off x="5807869" y="3648912"/>
            <a:ext cx="2981324" cy="3155862"/>
          </a:xfrm>
          <a:prstGeom prst="rect">
            <a:avLst/>
          </a:prstGeom>
        </p:spPr>
      </p:pic>
      <p:pic>
        <p:nvPicPr>
          <p:cNvPr id="10" name="Picture 10" descr="Chart, bar chart&#10;&#10;Description automatically generated">
            <a:extLst>
              <a:ext uri="{FF2B5EF4-FFF2-40B4-BE49-F238E27FC236}">
                <a16:creationId xmlns:a16="http://schemas.microsoft.com/office/drawing/2014/main" id="{FB0B7498-8597-D834-6EE5-8474E23996F2}"/>
              </a:ext>
            </a:extLst>
          </p:cNvPr>
          <p:cNvPicPr>
            <a:picLocks noChangeAspect="1"/>
          </p:cNvPicPr>
          <p:nvPr/>
        </p:nvPicPr>
        <p:blipFill>
          <a:blip r:embed="rId4"/>
          <a:stretch>
            <a:fillRect/>
          </a:stretch>
        </p:blipFill>
        <p:spPr>
          <a:xfrm>
            <a:off x="33337" y="3699321"/>
            <a:ext cx="5719762" cy="3126481"/>
          </a:xfrm>
          <a:prstGeom prst="rect">
            <a:avLst/>
          </a:prstGeom>
        </p:spPr>
      </p:pic>
      <p:pic>
        <p:nvPicPr>
          <p:cNvPr id="11" name="Picture 11">
            <a:extLst>
              <a:ext uri="{FF2B5EF4-FFF2-40B4-BE49-F238E27FC236}">
                <a16:creationId xmlns:a16="http://schemas.microsoft.com/office/drawing/2014/main" id="{C7991E32-9DD0-008B-21AD-F61C7851FAE6}"/>
              </a:ext>
            </a:extLst>
          </p:cNvPr>
          <p:cNvPicPr>
            <a:picLocks noChangeAspect="1"/>
          </p:cNvPicPr>
          <p:nvPr/>
        </p:nvPicPr>
        <p:blipFill>
          <a:blip r:embed="rId5"/>
          <a:stretch>
            <a:fillRect/>
          </a:stretch>
        </p:blipFill>
        <p:spPr>
          <a:xfrm>
            <a:off x="8820150" y="4158848"/>
            <a:ext cx="3374230" cy="2612242"/>
          </a:xfrm>
          <a:prstGeom prst="rect">
            <a:avLst/>
          </a:prstGeom>
        </p:spPr>
      </p:pic>
    </p:spTree>
    <p:extLst>
      <p:ext uri="{BB962C8B-B14F-4D97-AF65-F5344CB8AC3E}">
        <p14:creationId xmlns:p14="http://schemas.microsoft.com/office/powerpoint/2010/main" val="20218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0" y="0"/>
            <a:ext cx="11089481" cy="2843491"/>
          </a:xfrm>
        </p:spPr>
        <p:txBody>
          <a:bodyPr/>
          <a:lstStyle/>
          <a:p>
            <a:r>
              <a:rPr lang="en-US" dirty="0">
                <a:ea typeface="+mj-lt"/>
                <a:cs typeface="+mj-lt"/>
              </a:rPr>
              <a:t>Data Preparation (Challenge)</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257175" y="1474465"/>
            <a:ext cx="10822225" cy="1334817"/>
          </a:xfrm>
        </p:spPr>
        <p:txBody>
          <a:bodyPr vert="horz" lIns="91440" tIns="45720" rIns="91440" bIns="45720" rtlCol="0" anchor="t">
            <a:normAutofit fontScale="92500" lnSpcReduction="10000"/>
          </a:bodyPr>
          <a:lstStyle/>
          <a:p>
            <a:pPr marL="285750" indent="-285750">
              <a:lnSpc>
                <a:spcPct val="150000"/>
              </a:lnSpc>
              <a:buChar char="•"/>
            </a:pPr>
            <a:r>
              <a:rPr lang="en-US" sz="1800" b="1" dirty="0"/>
              <a:t>No Existing API for Count Rank Encoding -&gt; </a:t>
            </a:r>
            <a:r>
              <a:rPr lang="en-US" sz="1800" dirty="0"/>
              <a:t>Have to write our own code </a:t>
            </a:r>
            <a:endParaRPr lang="en-US" sz="1800"/>
          </a:p>
          <a:p>
            <a:pPr marL="285750" indent="-285750">
              <a:lnSpc>
                <a:spcPct val="150000"/>
              </a:lnSpc>
              <a:buChar char="•"/>
            </a:pPr>
            <a:r>
              <a:rPr lang="en-US" sz="1800" b="1" dirty="0">
                <a:ea typeface="+mn-lt"/>
                <a:cs typeface="+mn-lt"/>
              </a:rPr>
              <a:t>Handling missing values in features with around 50% missing values </a:t>
            </a:r>
            <a:r>
              <a:rPr lang="en-US" sz="1800" dirty="0">
                <a:ea typeface="+mn-lt"/>
                <a:cs typeface="+mn-lt"/>
              </a:rPr>
              <a:t> -&gt; Cannot Drop them.  Cannot use statistical filling. So k-mean imputer to fill in the missing values to avoid overrepresented values.</a:t>
            </a:r>
          </a:p>
          <a:p>
            <a:pPr marL="285750" indent="-285750">
              <a:lnSpc>
                <a:spcPct val="150000"/>
              </a:lnSpc>
              <a:buChar char="•"/>
            </a:pPr>
            <a:endParaRPr lang="en-US" sz="1800" dirty="0">
              <a:ea typeface="+mn-lt"/>
              <a:cs typeface="+mn-lt"/>
            </a:endParaRP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9</a:t>
            </a:fld>
            <a:endParaRPr lang="en-US" dirty="0"/>
          </a:p>
        </p:txBody>
      </p:sp>
      <p:pic>
        <p:nvPicPr>
          <p:cNvPr id="2" name="Picture 7" descr="Chart, bar chart&#10;&#10;Description automatically generated">
            <a:extLst>
              <a:ext uri="{FF2B5EF4-FFF2-40B4-BE49-F238E27FC236}">
                <a16:creationId xmlns:a16="http://schemas.microsoft.com/office/drawing/2014/main" id="{7A2FD63E-C694-65AC-DDC2-C8BD56FFF2F1}"/>
              </a:ext>
            </a:extLst>
          </p:cNvPr>
          <p:cNvPicPr>
            <a:picLocks noChangeAspect="1"/>
          </p:cNvPicPr>
          <p:nvPr/>
        </p:nvPicPr>
        <p:blipFill>
          <a:blip r:embed="rId3"/>
          <a:stretch>
            <a:fillRect/>
          </a:stretch>
        </p:blipFill>
        <p:spPr>
          <a:xfrm>
            <a:off x="5200651" y="2843568"/>
            <a:ext cx="6898479" cy="4016458"/>
          </a:xfrm>
          <a:prstGeom prst="rect">
            <a:avLst/>
          </a:prstGeom>
        </p:spPr>
      </p:pic>
      <p:pic>
        <p:nvPicPr>
          <p:cNvPr id="10" name="Picture 11" descr="Text&#10;&#10;Description automatically generated">
            <a:extLst>
              <a:ext uri="{FF2B5EF4-FFF2-40B4-BE49-F238E27FC236}">
                <a16:creationId xmlns:a16="http://schemas.microsoft.com/office/drawing/2014/main" id="{3D40BFB7-F063-55B0-022C-B400BAA893BA}"/>
              </a:ext>
            </a:extLst>
          </p:cNvPr>
          <p:cNvPicPr>
            <a:picLocks noChangeAspect="1"/>
          </p:cNvPicPr>
          <p:nvPr/>
        </p:nvPicPr>
        <p:blipFill>
          <a:blip r:embed="rId4"/>
          <a:stretch>
            <a:fillRect/>
          </a:stretch>
        </p:blipFill>
        <p:spPr>
          <a:xfrm>
            <a:off x="319087" y="5353196"/>
            <a:ext cx="4802981" cy="1509421"/>
          </a:xfrm>
          <a:prstGeom prst="rect">
            <a:avLst/>
          </a:prstGeom>
        </p:spPr>
      </p:pic>
      <p:pic>
        <p:nvPicPr>
          <p:cNvPr id="12" name="Picture 12" descr="Text&#10;&#10;Description automatically generated">
            <a:extLst>
              <a:ext uri="{FF2B5EF4-FFF2-40B4-BE49-F238E27FC236}">
                <a16:creationId xmlns:a16="http://schemas.microsoft.com/office/drawing/2014/main" id="{5ABC7594-BEE6-90E0-8FC7-BC0E0C6597E3}"/>
              </a:ext>
            </a:extLst>
          </p:cNvPr>
          <p:cNvPicPr>
            <a:picLocks noChangeAspect="1"/>
          </p:cNvPicPr>
          <p:nvPr/>
        </p:nvPicPr>
        <p:blipFill>
          <a:blip r:embed="rId5"/>
          <a:stretch>
            <a:fillRect/>
          </a:stretch>
        </p:blipFill>
        <p:spPr>
          <a:xfrm>
            <a:off x="319087" y="2925130"/>
            <a:ext cx="4802980" cy="2269802"/>
          </a:xfrm>
          <a:prstGeom prst="rect">
            <a:avLst/>
          </a:prstGeom>
        </p:spPr>
      </p:pic>
    </p:spTree>
    <p:extLst>
      <p:ext uri="{BB962C8B-B14F-4D97-AF65-F5344CB8AC3E}">
        <p14:creationId xmlns:p14="http://schemas.microsoft.com/office/powerpoint/2010/main" val="2235192318"/>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E720E7715BAC4AA49DCC68234F9474" ma:contentTypeVersion="8" ma:contentTypeDescription="Create a new document." ma:contentTypeScope="" ma:versionID="195497be53e12f6768b43c01957bb5dc">
  <xsd:schema xmlns:xsd="http://www.w3.org/2001/XMLSchema" xmlns:xs="http://www.w3.org/2001/XMLSchema" xmlns:p="http://schemas.microsoft.com/office/2006/metadata/properties" xmlns:ns2="7a1227a5-d63c-4bf9-b7b4-6603e5bb8db3" xmlns:ns3="bcce1567-0e6f-4161-8b7f-4097b4275531" targetNamespace="http://schemas.microsoft.com/office/2006/metadata/properties" ma:root="true" ma:fieldsID="81693b24cad171eeb076c1c838037b02" ns2:_="" ns3:_="">
    <xsd:import namespace="7a1227a5-d63c-4bf9-b7b4-6603e5bb8db3"/>
    <xsd:import namespace="bcce1567-0e6f-4161-8b7f-4097b427553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1227a5-d63c-4bf9-b7b4-6603e5bb8d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cbd2e69d-a885-47d9-a849-8bc90acf94c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ce1567-0e6f-4161-8b7f-4097b427553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524d0184-ed01-4929-9f1f-ee6a1ddbd685}" ma:internalName="TaxCatchAll" ma:showField="CatchAllData" ma:web="bcce1567-0e6f-4161-8b7f-4097b42755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cce1567-0e6f-4161-8b7f-4097b4275531" xsi:nil="true"/>
    <lcf76f155ced4ddcb4097134ff3c332f xmlns="7a1227a5-d63c-4bf9-b7b4-6603e5bb8db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A445C0-9F8A-403A-883D-F935766B6BCA}">
  <ds:schemaRefs>
    <ds:schemaRef ds:uri="http://schemas.microsoft.com/office/2006/metadata/contentType"/>
    <ds:schemaRef ds:uri="http://schemas.microsoft.com/office/2006/metadata/properties/metaAttributes"/>
    <ds:schemaRef ds:uri="http://www.w3.org/2000/xmlns/"/>
    <ds:schemaRef ds:uri="http://www.w3.org/2001/XMLSchema"/>
    <ds:schemaRef ds:uri="7a1227a5-d63c-4bf9-b7b4-6603e5bb8db3"/>
    <ds:schemaRef ds:uri="bcce1567-0e6f-4161-8b7f-4097b427553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www.w3.org/2000/xmlns/"/>
    <ds:schemaRef ds:uri="bcce1567-0e6f-4161-8b7f-4097b4275531"/>
    <ds:schemaRef ds:uri="http://www.w3.org/2001/XMLSchema-instance"/>
    <ds:schemaRef ds:uri="7a1227a5-d63c-4bf9-b7b4-6603e5bb8db3"/>
    <ds:schemaRef ds:uri="http://schemas.microsoft.com/office/infopath/2007/PartnerControls"/>
  </ds:schemaRefs>
</ds:datastoreItem>
</file>

<file path=customXml/itemProps3.xml><?xml version="1.0" encoding="utf-8"?>
<ds:datastoreItem xmlns:ds="http://schemas.openxmlformats.org/officeDocument/2006/customXml" ds:itemID="{BCC3022A-70F1-4B7E-97CD-F6F1ACAD79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1116</Words>
  <Application>Microsoft Macintosh PowerPoint</Application>
  <PresentationFormat>Widescreen</PresentationFormat>
  <Paragraphs>125</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.AppleSystemUIFont</vt:lpstr>
      <vt:lpstr>Arial,Sans-Serif</vt:lpstr>
      <vt:lpstr>Quire Sans Pro Light</vt:lpstr>
      <vt:lpstr>Tisa Offc Serif Pro</vt:lpstr>
      <vt:lpstr>UICTFontTextStyleBody</vt:lpstr>
      <vt:lpstr>UICTFontTextStyleEmphasizedBody</vt:lpstr>
      <vt:lpstr>Arial</vt:lpstr>
      <vt:lpstr>Calibri</vt:lpstr>
      <vt:lpstr>Office Theme</vt:lpstr>
      <vt:lpstr>Predict on whether an individual has received a H1N1 flu vaccine - Binary Classification </vt:lpstr>
      <vt:lpstr>Problem Definition</vt:lpstr>
      <vt:lpstr>Originality of contribution</vt:lpstr>
      <vt:lpstr>EDA</vt:lpstr>
      <vt:lpstr>EDA (Target Attribute)</vt:lpstr>
      <vt:lpstr>EDA (Numeric Attributes)</vt:lpstr>
      <vt:lpstr>EDA (Categorical Attributes)</vt:lpstr>
      <vt:lpstr>Data Preparation (Categorical Attributes)</vt:lpstr>
      <vt:lpstr>Data Preparation (Challenge)</vt:lpstr>
      <vt:lpstr>Oversampling</vt:lpstr>
      <vt:lpstr>Model Training: Kernel SVM </vt:lpstr>
      <vt:lpstr>Train the Multilayer Perceptron (MLP)</vt:lpstr>
      <vt:lpstr>Deploying &amp; Training – XgBoost </vt:lpstr>
      <vt:lpstr>Ensembling Strategy: Stacking</vt:lpstr>
      <vt:lpstr>Future Works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how likely individuals are to receive their H1N1 flu vaccines  - Binary Classification </dc:title>
  <dc:creator>Jinlun Zhang</dc:creator>
  <cp:lastModifiedBy/>
  <cp:revision>2165</cp:revision>
  <dcterms:created xsi:type="dcterms:W3CDTF">2022-10-15T19:35:29Z</dcterms:created>
  <dcterms:modified xsi:type="dcterms:W3CDTF">2022-12-01T15:46:34Z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0x01010044E720E7715BAC4AA49DCC68234F9474</vt:lpwstr>
  </property>
  <property fmtid="{D5CDD505-2E9C-101B-9397-08002B2CF9AE}" pid="3" name="MediaServiceImageTags">
    <vt:lpwstr/>
  </property>
</Properties>
</file>